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65"/>
  </p:notesMasterIdLst>
  <p:handoutMasterIdLst>
    <p:handoutMasterId r:id="rId66"/>
  </p:handoutMasterIdLst>
  <p:sldIdLst>
    <p:sldId id="454" r:id="rId2"/>
    <p:sldId id="257" r:id="rId3"/>
    <p:sldId id="346" r:id="rId4"/>
    <p:sldId id="433" r:id="rId5"/>
    <p:sldId id="349" r:id="rId6"/>
    <p:sldId id="380" r:id="rId7"/>
    <p:sldId id="394" r:id="rId8"/>
    <p:sldId id="400" r:id="rId9"/>
    <p:sldId id="438" r:id="rId10"/>
    <p:sldId id="399" r:id="rId11"/>
    <p:sldId id="439" r:id="rId12"/>
    <p:sldId id="401" r:id="rId13"/>
    <p:sldId id="440" r:id="rId14"/>
    <p:sldId id="402" r:id="rId15"/>
    <p:sldId id="441" r:id="rId16"/>
    <p:sldId id="403" r:id="rId17"/>
    <p:sldId id="442" r:id="rId18"/>
    <p:sldId id="404" r:id="rId19"/>
    <p:sldId id="443" r:id="rId20"/>
    <p:sldId id="405" r:id="rId21"/>
    <p:sldId id="444" r:id="rId22"/>
    <p:sldId id="406" r:id="rId23"/>
    <p:sldId id="445" r:id="rId24"/>
    <p:sldId id="407" r:id="rId25"/>
    <p:sldId id="409" r:id="rId26"/>
    <p:sldId id="446" r:id="rId27"/>
    <p:sldId id="408" r:id="rId28"/>
    <p:sldId id="447" r:id="rId29"/>
    <p:sldId id="410" r:id="rId30"/>
    <p:sldId id="448" r:id="rId31"/>
    <p:sldId id="411" r:id="rId32"/>
    <p:sldId id="449" r:id="rId33"/>
    <p:sldId id="412" r:id="rId34"/>
    <p:sldId id="413" r:id="rId35"/>
    <p:sldId id="450" r:id="rId36"/>
    <p:sldId id="414" r:id="rId37"/>
    <p:sldId id="451" r:id="rId38"/>
    <p:sldId id="415" r:id="rId39"/>
    <p:sldId id="453" r:id="rId40"/>
    <p:sldId id="416" r:id="rId41"/>
    <p:sldId id="452" r:id="rId42"/>
    <p:sldId id="344" r:id="rId43"/>
    <p:sldId id="417" r:id="rId44"/>
    <p:sldId id="418" r:id="rId45"/>
    <p:sldId id="419" r:id="rId46"/>
    <p:sldId id="420" r:id="rId47"/>
    <p:sldId id="436" r:id="rId48"/>
    <p:sldId id="421" r:id="rId49"/>
    <p:sldId id="434" r:id="rId50"/>
    <p:sldId id="422" r:id="rId51"/>
    <p:sldId id="423" r:id="rId52"/>
    <p:sldId id="427" r:id="rId53"/>
    <p:sldId id="435" r:id="rId54"/>
    <p:sldId id="428" r:id="rId55"/>
    <p:sldId id="429" r:id="rId56"/>
    <p:sldId id="425" r:id="rId57"/>
    <p:sldId id="424" r:id="rId58"/>
    <p:sldId id="426" r:id="rId59"/>
    <p:sldId id="430" r:id="rId60"/>
    <p:sldId id="437" r:id="rId61"/>
    <p:sldId id="431" r:id="rId62"/>
    <p:sldId id="432" r:id="rId63"/>
    <p:sldId id="328" r:id="rId64"/>
  </p:sldIdLst>
  <p:sldSz cx="9144000" cy="6858000" type="screen4x3"/>
  <p:notesSz cx="6858000" cy="9144000"/>
  <p:defaultTextStyle>
    <a:defPPr>
      <a:defRPr lang="zh-TW"/>
    </a:defPPr>
    <a:lvl1pPr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33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60"/>
  </p:normalViewPr>
  <p:slideViewPr>
    <p:cSldViewPr>
      <p:cViewPr varScale="1">
        <p:scale>
          <a:sx n="79" d="100"/>
          <a:sy n="79" d="100"/>
        </p:scale>
        <p:origin x="127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40963"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40964"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40965"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kumimoji="1" sz="1200"/>
            </a:lvl1pPr>
          </a:lstStyle>
          <a:p>
            <a:fld id="{19E38EA8-76F2-4CF3-A7CF-7C5F7AC94237}" type="slidenum">
              <a:rPr lang="en-US" altLang="zh-TW"/>
              <a:pPr/>
              <a:t>‹#›</a:t>
            </a:fld>
            <a:endParaRPr lang="en-US" altLang="zh-TW"/>
          </a:p>
        </p:txBody>
      </p:sp>
    </p:spTree>
    <p:extLst>
      <p:ext uri="{BB962C8B-B14F-4D97-AF65-F5344CB8AC3E}">
        <p14:creationId xmlns:p14="http://schemas.microsoft.com/office/powerpoint/2010/main" val="802728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kumimoji="1" sz="1200">
                <a:latin typeface="Arial" panose="020B0604020202020204" pitchFamily="34" charset="0"/>
                <a:ea typeface="新細明體" panose="02020500000000000000" pitchFamily="18" charset="-120"/>
              </a:defRPr>
            </a:lvl1pPr>
          </a:lstStyle>
          <a:p>
            <a:pPr>
              <a:defRPr/>
            </a:pPr>
            <a:endParaRPr lang="en-US" altLang="zh-TW"/>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kumimoji="1" sz="1200"/>
            </a:lvl1pPr>
          </a:lstStyle>
          <a:p>
            <a:fld id="{19F1E8FE-023F-4211-9DF9-EC95E9604B60}" type="slidenum">
              <a:rPr lang="en-US" altLang="zh-TW"/>
              <a:pPr/>
              <a:t>‹#›</a:t>
            </a:fld>
            <a:endParaRPr lang="en-US" altLang="zh-TW"/>
          </a:p>
        </p:txBody>
      </p:sp>
    </p:spTree>
    <p:extLst>
      <p:ext uri="{BB962C8B-B14F-4D97-AF65-F5344CB8AC3E}">
        <p14:creationId xmlns:p14="http://schemas.microsoft.com/office/powerpoint/2010/main" val="802996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973BBF86-C229-429B-97BF-B9D4F9803A20}" type="slidenum">
              <a:rPr lang="en-US" altLang="zh-TW">
                <a:solidFill>
                  <a:srgbClr val="000000"/>
                </a:solidFill>
              </a:rPr>
              <a:pPr/>
              <a:t>1</a:t>
            </a:fld>
            <a:endParaRPr lang="en-US" altLang="zh-TW">
              <a:solidFill>
                <a:srgbClr val="000000"/>
              </a:solidFill>
            </a:endParaRPr>
          </a:p>
        </p:txBody>
      </p:sp>
      <p:sp>
        <p:nvSpPr>
          <p:cNvPr id="5123" name="Rectangle 2"/>
          <p:cNvSpPr>
            <a:spLocks noGrp="1" noRot="1" noChangeAspect="1" noChangeArrowheads="1" noTextEdit="1"/>
          </p:cNvSpPr>
          <p:nvPr>
            <p:ph type="sldImg"/>
          </p:nvPr>
        </p:nvSpPr>
        <p:spPr>
          <a:xfrm>
            <a:off x="1143000" y="685800"/>
            <a:ext cx="4572000" cy="3429000"/>
          </a:xfrm>
          <a:prstGeom prst="rect">
            <a:avLst/>
          </a:prstGeom>
          <a:ln/>
        </p:spPr>
      </p:sp>
      <p:sp>
        <p:nvSpPr>
          <p:cNvPr id="51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17157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10</a:t>
            </a:fld>
            <a:endParaRPr lang="en-US" altLang="zh-TW"/>
          </a:p>
        </p:txBody>
      </p:sp>
    </p:spTree>
    <p:extLst>
      <p:ext uri="{BB962C8B-B14F-4D97-AF65-F5344CB8AC3E}">
        <p14:creationId xmlns:p14="http://schemas.microsoft.com/office/powerpoint/2010/main" val="313636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11</a:t>
            </a:fld>
            <a:endParaRPr lang="en-US" altLang="zh-TW"/>
          </a:p>
        </p:txBody>
      </p:sp>
    </p:spTree>
    <p:extLst>
      <p:ext uri="{BB962C8B-B14F-4D97-AF65-F5344CB8AC3E}">
        <p14:creationId xmlns:p14="http://schemas.microsoft.com/office/powerpoint/2010/main" val="224550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12</a:t>
            </a:fld>
            <a:endParaRPr lang="en-US" altLang="zh-TW"/>
          </a:p>
        </p:txBody>
      </p:sp>
    </p:spTree>
    <p:extLst>
      <p:ext uri="{BB962C8B-B14F-4D97-AF65-F5344CB8AC3E}">
        <p14:creationId xmlns:p14="http://schemas.microsoft.com/office/powerpoint/2010/main" val="411418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13</a:t>
            </a:fld>
            <a:endParaRPr lang="en-US" altLang="zh-TW"/>
          </a:p>
        </p:txBody>
      </p:sp>
    </p:spTree>
    <p:extLst>
      <p:ext uri="{BB962C8B-B14F-4D97-AF65-F5344CB8AC3E}">
        <p14:creationId xmlns:p14="http://schemas.microsoft.com/office/powerpoint/2010/main" val="1237363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14</a:t>
            </a:fld>
            <a:endParaRPr lang="en-US" altLang="zh-TW"/>
          </a:p>
        </p:txBody>
      </p:sp>
    </p:spTree>
    <p:extLst>
      <p:ext uri="{BB962C8B-B14F-4D97-AF65-F5344CB8AC3E}">
        <p14:creationId xmlns:p14="http://schemas.microsoft.com/office/powerpoint/2010/main" val="2938972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15</a:t>
            </a:fld>
            <a:endParaRPr lang="en-US" altLang="zh-TW"/>
          </a:p>
        </p:txBody>
      </p:sp>
    </p:spTree>
    <p:extLst>
      <p:ext uri="{BB962C8B-B14F-4D97-AF65-F5344CB8AC3E}">
        <p14:creationId xmlns:p14="http://schemas.microsoft.com/office/powerpoint/2010/main" val="1969720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16</a:t>
            </a:fld>
            <a:endParaRPr lang="en-US" altLang="zh-TW"/>
          </a:p>
        </p:txBody>
      </p:sp>
    </p:spTree>
    <p:extLst>
      <p:ext uri="{BB962C8B-B14F-4D97-AF65-F5344CB8AC3E}">
        <p14:creationId xmlns:p14="http://schemas.microsoft.com/office/powerpoint/2010/main" val="25781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17</a:t>
            </a:fld>
            <a:endParaRPr lang="en-US" altLang="zh-TW"/>
          </a:p>
        </p:txBody>
      </p:sp>
    </p:spTree>
    <p:extLst>
      <p:ext uri="{BB962C8B-B14F-4D97-AF65-F5344CB8AC3E}">
        <p14:creationId xmlns:p14="http://schemas.microsoft.com/office/powerpoint/2010/main" val="377453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18</a:t>
            </a:fld>
            <a:endParaRPr lang="en-US" altLang="zh-TW"/>
          </a:p>
        </p:txBody>
      </p:sp>
    </p:spTree>
    <p:extLst>
      <p:ext uri="{BB962C8B-B14F-4D97-AF65-F5344CB8AC3E}">
        <p14:creationId xmlns:p14="http://schemas.microsoft.com/office/powerpoint/2010/main" val="387680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19</a:t>
            </a:fld>
            <a:endParaRPr lang="en-US" altLang="zh-TW"/>
          </a:p>
        </p:txBody>
      </p:sp>
    </p:spTree>
    <p:extLst>
      <p:ext uri="{BB962C8B-B14F-4D97-AF65-F5344CB8AC3E}">
        <p14:creationId xmlns:p14="http://schemas.microsoft.com/office/powerpoint/2010/main" val="243204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a:t>
            </a:fld>
            <a:endParaRPr lang="en-US" altLang="zh-TW"/>
          </a:p>
        </p:txBody>
      </p:sp>
    </p:spTree>
    <p:extLst>
      <p:ext uri="{BB962C8B-B14F-4D97-AF65-F5344CB8AC3E}">
        <p14:creationId xmlns:p14="http://schemas.microsoft.com/office/powerpoint/2010/main" val="456152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20</a:t>
            </a:fld>
            <a:endParaRPr lang="en-US" altLang="zh-TW"/>
          </a:p>
        </p:txBody>
      </p:sp>
    </p:spTree>
    <p:extLst>
      <p:ext uri="{BB962C8B-B14F-4D97-AF65-F5344CB8AC3E}">
        <p14:creationId xmlns:p14="http://schemas.microsoft.com/office/powerpoint/2010/main" val="139609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21</a:t>
            </a:fld>
            <a:endParaRPr lang="en-US" altLang="zh-TW"/>
          </a:p>
        </p:txBody>
      </p:sp>
    </p:spTree>
    <p:extLst>
      <p:ext uri="{BB962C8B-B14F-4D97-AF65-F5344CB8AC3E}">
        <p14:creationId xmlns:p14="http://schemas.microsoft.com/office/powerpoint/2010/main" val="3229949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22</a:t>
            </a:fld>
            <a:endParaRPr lang="en-US" altLang="zh-TW"/>
          </a:p>
        </p:txBody>
      </p:sp>
    </p:spTree>
    <p:extLst>
      <p:ext uri="{BB962C8B-B14F-4D97-AF65-F5344CB8AC3E}">
        <p14:creationId xmlns:p14="http://schemas.microsoft.com/office/powerpoint/2010/main" val="1926484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23</a:t>
            </a:fld>
            <a:endParaRPr lang="en-US" altLang="zh-TW"/>
          </a:p>
        </p:txBody>
      </p:sp>
    </p:spTree>
    <p:extLst>
      <p:ext uri="{BB962C8B-B14F-4D97-AF65-F5344CB8AC3E}">
        <p14:creationId xmlns:p14="http://schemas.microsoft.com/office/powerpoint/2010/main" val="2151661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24</a:t>
            </a:fld>
            <a:endParaRPr lang="en-US" altLang="zh-TW"/>
          </a:p>
        </p:txBody>
      </p:sp>
    </p:spTree>
    <p:extLst>
      <p:ext uri="{BB962C8B-B14F-4D97-AF65-F5344CB8AC3E}">
        <p14:creationId xmlns:p14="http://schemas.microsoft.com/office/powerpoint/2010/main" val="2602371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25</a:t>
            </a:fld>
            <a:endParaRPr lang="en-US" altLang="zh-TW"/>
          </a:p>
        </p:txBody>
      </p:sp>
    </p:spTree>
    <p:extLst>
      <p:ext uri="{BB962C8B-B14F-4D97-AF65-F5344CB8AC3E}">
        <p14:creationId xmlns:p14="http://schemas.microsoft.com/office/powerpoint/2010/main" val="3188785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26</a:t>
            </a:fld>
            <a:endParaRPr lang="en-US" altLang="zh-TW"/>
          </a:p>
        </p:txBody>
      </p:sp>
    </p:spTree>
    <p:extLst>
      <p:ext uri="{BB962C8B-B14F-4D97-AF65-F5344CB8AC3E}">
        <p14:creationId xmlns:p14="http://schemas.microsoft.com/office/powerpoint/2010/main" val="327140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27</a:t>
            </a:fld>
            <a:endParaRPr lang="en-US" altLang="zh-TW"/>
          </a:p>
        </p:txBody>
      </p:sp>
    </p:spTree>
    <p:extLst>
      <p:ext uri="{BB962C8B-B14F-4D97-AF65-F5344CB8AC3E}">
        <p14:creationId xmlns:p14="http://schemas.microsoft.com/office/powerpoint/2010/main" val="267549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28</a:t>
            </a:fld>
            <a:endParaRPr lang="en-US" altLang="zh-TW"/>
          </a:p>
        </p:txBody>
      </p:sp>
    </p:spTree>
    <p:extLst>
      <p:ext uri="{BB962C8B-B14F-4D97-AF65-F5344CB8AC3E}">
        <p14:creationId xmlns:p14="http://schemas.microsoft.com/office/powerpoint/2010/main" val="3099283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29</a:t>
            </a:fld>
            <a:endParaRPr lang="en-US" altLang="zh-TW"/>
          </a:p>
        </p:txBody>
      </p:sp>
    </p:spTree>
    <p:extLst>
      <p:ext uri="{BB962C8B-B14F-4D97-AF65-F5344CB8AC3E}">
        <p14:creationId xmlns:p14="http://schemas.microsoft.com/office/powerpoint/2010/main" val="95189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a:t>
            </a:fld>
            <a:endParaRPr lang="en-US" altLang="zh-TW"/>
          </a:p>
        </p:txBody>
      </p:sp>
    </p:spTree>
    <p:extLst>
      <p:ext uri="{BB962C8B-B14F-4D97-AF65-F5344CB8AC3E}">
        <p14:creationId xmlns:p14="http://schemas.microsoft.com/office/powerpoint/2010/main" val="951277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30</a:t>
            </a:fld>
            <a:endParaRPr lang="en-US" altLang="zh-TW"/>
          </a:p>
        </p:txBody>
      </p:sp>
    </p:spTree>
    <p:extLst>
      <p:ext uri="{BB962C8B-B14F-4D97-AF65-F5344CB8AC3E}">
        <p14:creationId xmlns:p14="http://schemas.microsoft.com/office/powerpoint/2010/main" val="2697565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31</a:t>
            </a:fld>
            <a:endParaRPr lang="en-US" altLang="zh-TW"/>
          </a:p>
        </p:txBody>
      </p:sp>
    </p:spTree>
    <p:extLst>
      <p:ext uri="{BB962C8B-B14F-4D97-AF65-F5344CB8AC3E}">
        <p14:creationId xmlns:p14="http://schemas.microsoft.com/office/powerpoint/2010/main" val="1064068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32</a:t>
            </a:fld>
            <a:endParaRPr lang="en-US" altLang="zh-TW"/>
          </a:p>
        </p:txBody>
      </p:sp>
    </p:spTree>
    <p:extLst>
      <p:ext uri="{BB962C8B-B14F-4D97-AF65-F5344CB8AC3E}">
        <p14:creationId xmlns:p14="http://schemas.microsoft.com/office/powerpoint/2010/main" val="528309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33</a:t>
            </a:fld>
            <a:endParaRPr lang="en-US" altLang="zh-TW"/>
          </a:p>
        </p:txBody>
      </p:sp>
    </p:spTree>
    <p:extLst>
      <p:ext uri="{BB962C8B-B14F-4D97-AF65-F5344CB8AC3E}">
        <p14:creationId xmlns:p14="http://schemas.microsoft.com/office/powerpoint/2010/main" val="82000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34</a:t>
            </a:fld>
            <a:endParaRPr lang="en-US" altLang="zh-TW"/>
          </a:p>
        </p:txBody>
      </p:sp>
    </p:spTree>
    <p:extLst>
      <p:ext uri="{BB962C8B-B14F-4D97-AF65-F5344CB8AC3E}">
        <p14:creationId xmlns:p14="http://schemas.microsoft.com/office/powerpoint/2010/main" val="3910309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35</a:t>
            </a:fld>
            <a:endParaRPr lang="en-US" altLang="zh-TW"/>
          </a:p>
        </p:txBody>
      </p:sp>
    </p:spTree>
    <p:extLst>
      <p:ext uri="{BB962C8B-B14F-4D97-AF65-F5344CB8AC3E}">
        <p14:creationId xmlns:p14="http://schemas.microsoft.com/office/powerpoint/2010/main" val="1161623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36</a:t>
            </a:fld>
            <a:endParaRPr lang="en-US" altLang="zh-TW"/>
          </a:p>
        </p:txBody>
      </p:sp>
    </p:spTree>
    <p:extLst>
      <p:ext uri="{BB962C8B-B14F-4D97-AF65-F5344CB8AC3E}">
        <p14:creationId xmlns:p14="http://schemas.microsoft.com/office/powerpoint/2010/main" val="457921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37</a:t>
            </a:fld>
            <a:endParaRPr lang="en-US" altLang="zh-TW"/>
          </a:p>
        </p:txBody>
      </p:sp>
    </p:spTree>
    <p:extLst>
      <p:ext uri="{BB962C8B-B14F-4D97-AF65-F5344CB8AC3E}">
        <p14:creationId xmlns:p14="http://schemas.microsoft.com/office/powerpoint/2010/main" val="2130601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38</a:t>
            </a:fld>
            <a:endParaRPr lang="en-US" altLang="zh-TW"/>
          </a:p>
        </p:txBody>
      </p:sp>
    </p:spTree>
    <p:extLst>
      <p:ext uri="{BB962C8B-B14F-4D97-AF65-F5344CB8AC3E}">
        <p14:creationId xmlns:p14="http://schemas.microsoft.com/office/powerpoint/2010/main" val="942727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39</a:t>
            </a:fld>
            <a:endParaRPr lang="en-US" altLang="zh-TW"/>
          </a:p>
        </p:txBody>
      </p:sp>
    </p:spTree>
    <p:extLst>
      <p:ext uri="{BB962C8B-B14F-4D97-AF65-F5344CB8AC3E}">
        <p14:creationId xmlns:p14="http://schemas.microsoft.com/office/powerpoint/2010/main" val="4172658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a:t>
            </a:fld>
            <a:endParaRPr lang="en-US" altLang="zh-TW"/>
          </a:p>
        </p:txBody>
      </p:sp>
    </p:spTree>
    <p:extLst>
      <p:ext uri="{BB962C8B-B14F-4D97-AF65-F5344CB8AC3E}">
        <p14:creationId xmlns:p14="http://schemas.microsoft.com/office/powerpoint/2010/main" val="3100600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40</a:t>
            </a:fld>
            <a:endParaRPr lang="en-US" altLang="zh-TW"/>
          </a:p>
        </p:txBody>
      </p:sp>
    </p:spTree>
    <p:extLst>
      <p:ext uri="{BB962C8B-B14F-4D97-AF65-F5344CB8AC3E}">
        <p14:creationId xmlns:p14="http://schemas.microsoft.com/office/powerpoint/2010/main" val="2944568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41</a:t>
            </a:fld>
            <a:endParaRPr lang="en-US" altLang="zh-TW"/>
          </a:p>
        </p:txBody>
      </p:sp>
    </p:spTree>
    <p:extLst>
      <p:ext uri="{BB962C8B-B14F-4D97-AF65-F5344CB8AC3E}">
        <p14:creationId xmlns:p14="http://schemas.microsoft.com/office/powerpoint/2010/main" val="3446998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42</a:t>
            </a:fld>
            <a:endParaRPr lang="en-US" altLang="zh-TW"/>
          </a:p>
        </p:txBody>
      </p:sp>
    </p:spTree>
    <p:extLst>
      <p:ext uri="{BB962C8B-B14F-4D97-AF65-F5344CB8AC3E}">
        <p14:creationId xmlns:p14="http://schemas.microsoft.com/office/powerpoint/2010/main" val="3774958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43</a:t>
            </a:fld>
            <a:endParaRPr lang="en-US" altLang="zh-TW"/>
          </a:p>
        </p:txBody>
      </p:sp>
    </p:spTree>
    <p:extLst>
      <p:ext uri="{BB962C8B-B14F-4D97-AF65-F5344CB8AC3E}">
        <p14:creationId xmlns:p14="http://schemas.microsoft.com/office/powerpoint/2010/main" val="2337792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44</a:t>
            </a:fld>
            <a:endParaRPr lang="en-US" altLang="zh-TW"/>
          </a:p>
        </p:txBody>
      </p:sp>
    </p:spTree>
    <p:extLst>
      <p:ext uri="{BB962C8B-B14F-4D97-AF65-F5344CB8AC3E}">
        <p14:creationId xmlns:p14="http://schemas.microsoft.com/office/powerpoint/2010/main" val="757788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45</a:t>
            </a:fld>
            <a:endParaRPr lang="en-US" altLang="zh-TW"/>
          </a:p>
        </p:txBody>
      </p:sp>
    </p:spTree>
    <p:extLst>
      <p:ext uri="{BB962C8B-B14F-4D97-AF65-F5344CB8AC3E}">
        <p14:creationId xmlns:p14="http://schemas.microsoft.com/office/powerpoint/2010/main" val="3837173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46</a:t>
            </a:fld>
            <a:endParaRPr lang="en-US" altLang="zh-TW"/>
          </a:p>
        </p:txBody>
      </p:sp>
    </p:spTree>
    <p:extLst>
      <p:ext uri="{BB962C8B-B14F-4D97-AF65-F5344CB8AC3E}">
        <p14:creationId xmlns:p14="http://schemas.microsoft.com/office/powerpoint/2010/main" val="1462824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47</a:t>
            </a:fld>
            <a:endParaRPr lang="en-US" altLang="zh-TW"/>
          </a:p>
        </p:txBody>
      </p:sp>
    </p:spTree>
    <p:extLst>
      <p:ext uri="{BB962C8B-B14F-4D97-AF65-F5344CB8AC3E}">
        <p14:creationId xmlns:p14="http://schemas.microsoft.com/office/powerpoint/2010/main" val="74191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48</a:t>
            </a:fld>
            <a:endParaRPr lang="en-US" altLang="zh-TW"/>
          </a:p>
        </p:txBody>
      </p:sp>
    </p:spTree>
    <p:extLst>
      <p:ext uri="{BB962C8B-B14F-4D97-AF65-F5344CB8AC3E}">
        <p14:creationId xmlns:p14="http://schemas.microsoft.com/office/powerpoint/2010/main" val="3754644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49</a:t>
            </a:fld>
            <a:endParaRPr lang="en-US" altLang="zh-TW"/>
          </a:p>
        </p:txBody>
      </p:sp>
    </p:spTree>
    <p:extLst>
      <p:ext uri="{BB962C8B-B14F-4D97-AF65-F5344CB8AC3E}">
        <p14:creationId xmlns:p14="http://schemas.microsoft.com/office/powerpoint/2010/main" val="117294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圖像版面配置區 1"/>
          <p:cNvSpPr>
            <a:spLocks noGrp="1" noRot="1" noChangeAspect="1" noTextEdit="1"/>
          </p:cNvSpPr>
          <p:nvPr>
            <p:ph type="sldImg"/>
          </p:nvPr>
        </p:nvSpPr>
        <p:spPr>
          <a:ln/>
        </p:spPr>
      </p:sp>
      <p:sp>
        <p:nvSpPr>
          <p:cNvPr id="2253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p>
        </p:txBody>
      </p:sp>
      <p:sp>
        <p:nvSpPr>
          <p:cNvPr id="2253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AEDD7DEF-8CC4-4CB3-BF73-BE5FB518CE36}" type="slidenum">
              <a:rPr lang="en-US" altLang="zh-TW"/>
              <a:pPr/>
              <a:t>5</a:t>
            </a:fld>
            <a:endParaRPr lang="en-US" altLang="zh-TW"/>
          </a:p>
        </p:txBody>
      </p:sp>
    </p:spTree>
    <p:extLst>
      <p:ext uri="{BB962C8B-B14F-4D97-AF65-F5344CB8AC3E}">
        <p14:creationId xmlns:p14="http://schemas.microsoft.com/office/powerpoint/2010/main" val="3634116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50</a:t>
            </a:fld>
            <a:endParaRPr lang="en-US" altLang="zh-TW"/>
          </a:p>
        </p:txBody>
      </p:sp>
    </p:spTree>
    <p:extLst>
      <p:ext uri="{BB962C8B-B14F-4D97-AF65-F5344CB8AC3E}">
        <p14:creationId xmlns:p14="http://schemas.microsoft.com/office/powerpoint/2010/main" val="2486114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51</a:t>
            </a:fld>
            <a:endParaRPr lang="en-US" altLang="zh-TW"/>
          </a:p>
        </p:txBody>
      </p:sp>
    </p:spTree>
    <p:extLst>
      <p:ext uri="{BB962C8B-B14F-4D97-AF65-F5344CB8AC3E}">
        <p14:creationId xmlns:p14="http://schemas.microsoft.com/office/powerpoint/2010/main" val="1396964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52</a:t>
            </a:fld>
            <a:endParaRPr lang="en-US" altLang="zh-TW"/>
          </a:p>
        </p:txBody>
      </p:sp>
    </p:spTree>
    <p:extLst>
      <p:ext uri="{BB962C8B-B14F-4D97-AF65-F5344CB8AC3E}">
        <p14:creationId xmlns:p14="http://schemas.microsoft.com/office/powerpoint/2010/main" val="110524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53</a:t>
            </a:fld>
            <a:endParaRPr lang="en-US" altLang="zh-TW"/>
          </a:p>
        </p:txBody>
      </p:sp>
    </p:spTree>
    <p:extLst>
      <p:ext uri="{BB962C8B-B14F-4D97-AF65-F5344CB8AC3E}">
        <p14:creationId xmlns:p14="http://schemas.microsoft.com/office/powerpoint/2010/main" val="1850419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54</a:t>
            </a:fld>
            <a:endParaRPr lang="en-US" altLang="zh-TW"/>
          </a:p>
        </p:txBody>
      </p:sp>
    </p:spTree>
    <p:extLst>
      <p:ext uri="{BB962C8B-B14F-4D97-AF65-F5344CB8AC3E}">
        <p14:creationId xmlns:p14="http://schemas.microsoft.com/office/powerpoint/2010/main" val="3735817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55</a:t>
            </a:fld>
            <a:endParaRPr lang="en-US" altLang="zh-TW"/>
          </a:p>
        </p:txBody>
      </p:sp>
    </p:spTree>
    <p:extLst>
      <p:ext uri="{BB962C8B-B14F-4D97-AF65-F5344CB8AC3E}">
        <p14:creationId xmlns:p14="http://schemas.microsoft.com/office/powerpoint/2010/main" val="3086925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56</a:t>
            </a:fld>
            <a:endParaRPr lang="en-US" altLang="zh-TW"/>
          </a:p>
        </p:txBody>
      </p:sp>
    </p:spTree>
    <p:extLst>
      <p:ext uri="{BB962C8B-B14F-4D97-AF65-F5344CB8AC3E}">
        <p14:creationId xmlns:p14="http://schemas.microsoft.com/office/powerpoint/2010/main" val="2150275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57</a:t>
            </a:fld>
            <a:endParaRPr lang="en-US" altLang="zh-TW"/>
          </a:p>
        </p:txBody>
      </p:sp>
    </p:spTree>
    <p:extLst>
      <p:ext uri="{BB962C8B-B14F-4D97-AF65-F5344CB8AC3E}">
        <p14:creationId xmlns:p14="http://schemas.microsoft.com/office/powerpoint/2010/main" val="2250015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58</a:t>
            </a:fld>
            <a:endParaRPr lang="en-US" altLang="zh-TW"/>
          </a:p>
        </p:txBody>
      </p:sp>
    </p:spTree>
    <p:extLst>
      <p:ext uri="{BB962C8B-B14F-4D97-AF65-F5344CB8AC3E}">
        <p14:creationId xmlns:p14="http://schemas.microsoft.com/office/powerpoint/2010/main" val="2204915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59</a:t>
            </a:fld>
            <a:endParaRPr lang="en-US" altLang="zh-TW"/>
          </a:p>
        </p:txBody>
      </p:sp>
    </p:spTree>
    <p:extLst>
      <p:ext uri="{BB962C8B-B14F-4D97-AF65-F5344CB8AC3E}">
        <p14:creationId xmlns:p14="http://schemas.microsoft.com/office/powerpoint/2010/main" val="296474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ln/>
        </p:spPr>
      </p:sp>
      <p:sp>
        <p:nvSpPr>
          <p:cNvPr id="46083" name="備忘稿版面配置區 2"/>
          <p:cNvSpPr>
            <a:spLocks noGrp="1"/>
          </p:cNvSpPr>
          <p:nvPr>
            <p:ph type="body" idx="1"/>
          </p:nvPr>
        </p:nvSpPr>
        <p:spPr>
          <a:noFill/>
        </p:spPr>
        <p:txBody>
          <a:bodyPr/>
          <a:lstStyle/>
          <a:p>
            <a:endParaRPr lang="zh-TW" altLang="en-US" dirty="0" smtClean="0"/>
          </a:p>
        </p:txBody>
      </p:sp>
      <p:sp>
        <p:nvSpPr>
          <p:cNvPr id="46084" name="投影片編號版面配置區 3"/>
          <p:cNvSpPr>
            <a:spLocks noGrp="1"/>
          </p:cNvSpPr>
          <p:nvPr>
            <p:ph type="sldNum" sz="quarter" idx="5"/>
          </p:nvPr>
        </p:nvSpPr>
        <p:spPr>
          <a:noFill/>
          <a:ln>
            <a:miter lim="800000"/>
            <a:headEnd/>
            <a:tailEnd/>
          </a:ln>
        </p:spPr>
        <p:txBody>
          <a:bodyPr/>
          <a:lstStyle/>
          <a:p>
            <a:fld id="{1304FB3B-34D8-4C5D-BF5C-6492CAA96036}" type="slidenum">
              <a:rPr lang="en-US" altLang="zh-TW" smtClean="0">
                <a:latin typeface="Arial" pitchFamily="34" charset="0"/>
                <a:ea typeface="新細明體" pitchFamily="18" charset="-120"/>
              </a:rPr>
              <a:pPr/>
              <a:t>6</a:t>
            </a:fld>
            <a:endParaRPr lang="en-US" altLang="zh-TW" smtClean="0">
              <a:latin typeface="Arial" pitchFamily="34" charset="0"/>
              <a:ea typeface="新細明體" pitchFamily="18" charset="-120"/>
            </a:endParaRPr>
          </a:p>
        </p:txBody>
      </p:sp>
    </p:spTree>
    <p:extLst>
      <p:ext uri="{BB962C8B-B14F-4D97-AF65-F5344CB8AC3E}">
        <p14:creationId xmlns:p14="http://schemas.microsoft.com/office/powerpoint/2010/main" val="29508993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60</a:t>
            </a:fld>
            <a:endParaRPr lang="en-US" altLang="zh-TW"/>
          </a:p>
        </p:txBody>
      </p:sp>
    </p:spTree>
    <p:extLst>
      <p:ext uri="{BB962C8B-B14F-4D97-AF65-F5344CB8AC3E}">
        <p14:creationId xmlns:p14="http://schemas.microsoft.com/office/powerpoint/2010/main" val="508267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61</a:t>
            </a:fld>
            <a:endParaRPr lang="en-US" altLang="zh-TW"/>
          </a:p>
        </p:txBody>
      </p:sp>
    </p:spTree>
    <p:extLst>
      <p:ext uri="{BB962C8B-B14F-4D97-AF65-F5344CB8AC3E}">
        <p14:creationId xmlns:p14="http://schemas.microsoft.com/office/powerpoint/2010/main" val="729484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62</a:t>
            </a:fld>
            <a:endParaRPr lang="en-US" altLang="zh-TW"/>
          </a:p>
        </p:txBody>
      </p:sp>
    </p:spTree>
    <p:extLst>
      <p:ext uri="{BB962C8B-B14F-4D97-AF65-F5344CB8AC3E}">
        <p14:creationId xmlns:p14="http://schemas.microsoft.com/office/powerpoint/2010/main" val="2462012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63</a:t>
            </a:fld>
            <a:endParaRPr lang="en-US" altLang="zh-TW"/>
          </a:p>
        </p:txBody>
      </p:sp>
    </p:spTree>
    <p:extLst>
      <p:ext uri="{BB962C8B-B14F-4D97-AF65-F5344CB8AC3E}">
        <p14:creationId xmlns:p14="http://schemas.microsoft.com/office/powerpoint/2010/main" val="370875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7</a:t>
            </a:fld>
            <a:endParaRPr lang="en-US" altLang="zh-TW"/>
          </a:p>
        </p:txBody>
      </p:sp>
    </p:spTree>
    <p:extLst>
      <p:ext uri="{BB962C8B-B14F-4D97-AF65-F5344CB8AC3E}">
        <p14:creationId xmlns:p14="http://schemas.microsoft.com/office/powerpoint/2010/main" val="300935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8</a:t>
            </a:fld>
            <a:endParaRPr lang="en-US" altLang="zh-TW"/>
          </a:p>
        </p:txBody>
      </p:sp>
    </p:spTree>
    <p:extLst>
      <p:ext uri="{BB962C8B-B14F-4D97-AF65-F5344CB8AC3E}">
        <p14:creationId xmlns:p14="http://schemas.microsoft.com/office/powerpoint/2010/main" val="2433869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19F1E8FE-023F-4211-9DF9-EC95E9604B60}" type="slidenum">
              <a:rPr lang="en-US" altLang="zh-TW"/>
              <a:pPr/>
              <a:t>9</a:t>
            </a:fld>
            <a:endParaRPr lang="en-US" altLang="zh-TW"/>
          </a:p>
        </p:txBody>
      </p:sp>
    </p:spTree>
    <p:extLst>
      <p:ext uri="{BB962C8B-B14F-4D97-AF65-F5344CB8AC3E}">
        <p14:creationId xmlns:p14="http://schemas.microsoft.com/office/powerpoint/2010/main" val="424102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Rectangle 12"/>
          <p:cNvSpPr>
            <a:spLocks noGrp="1" noChangeArrowheads="1"/>
          </p:cNvSpPr>
          <p:nvPr>
            <p:ph type="dt" sz="half" idx="10"/>
          </p:nvPr>
        </p:nvSpPr>
        <p:spPr>
          <a:ln/>
        </p:spPr>
        <p:txBody>
          <a:bodyPr/>
          <a:lstStyle>
            <a:lvl1pPr>
              <a:defRPr/>
            </a:lvl1pPr>
          </a:lstStyle>
          <a:p>
            <a:pPr>
              <a:defRPr/>
            </a:pPr>
            <a:fld id="{64A7D4FE-012A-4D1F-99C6-7C2DCDD22443}" type="datetime1">
              <a:rPr lang="zh-TW" altLang="en-US"/>
              <a:pPr>
                <a:defRPr/>
              </a:pPr>
              <a:t>2016/3/23</a:t>
            </a:fld>
            <a:endParaRPr lang="en-US" altLang="zh-TW"/>
          </a:p>
        </p:txBody>
      </p:sp>
      <p:sp>
        <p:nvSpPr>
          <p:cNvPr id="5" name="Rectangle 13"/>
          <p:cNvSpPr>
            <a:spLocks noGrp="1" noChangeArrowheads="1"/>
          </p:cNvSpPr>
          <p:nvPr>
            <p:ph type="sldNum" sz="quarter" idx="11"/>
          </p:nvPr>
        </p:nvSpPr>
        <p:spPr>
          <a:ln/>
        </p:spPr>
        <p:txBody>
          <a:bodyPr/>
          <a:lstStyle>
            <a:lvl1pPr>
              <a:defRPr/>
            </a:lvl1pPr>
          </a:lstStyle>
          <a:p>
            <a:fld id="{05A8196F-6C67-4636-9E03-E985F0909E25}" type="slidenum">
              <a:rPr lang="en-US" altLang="zh-TW"/>
              <a:pPr/>
              <a:t>‹#›</a:t>
            </a:fld>
            <a:endParaRPr lang="en-US" altLang="zh-TW"/>
          </a:p>
        </p:txBody>
      </p:sp>
    </p:spTree>
    <p:extLst>
      <p:ext uri="{BB962C8B-B14F-4D97-AF65-F5344CB8AC3E}">
        <p14:creationId xmlns:p14="http://schemas.microsoft.com/office/powerpoint/2010/main" val="194269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dt" sz="half" idx="10"/>
          </p:nvPr>
        </p:nvSpPr>
        <p:spPr>
          <a:ln/>
        </p:spPr>
        <p:txBody>
          <a:bodyPr/>
          <a:lstStyle>
            <a:lvl1pPr>
              <a:defRPr/>
            </a:lvl1pPr>
          </a:lstStyle>
          <a:p>
            <a:pPr>
              <a:defRPr/>
            </a:pPr>
            <a:fld id="{A46EBD29-642D-444D-886C-D46AF97FEF75}" type="datetime1">
              <a:rPr lang="zh-TW" altLang="en-US"/>
              <a:pPr>
                <a:defRPr/>
              </a:pPr>
              <a:t>2016/3/23</a:t>
            </a:fld>
            <a:endParaRPr lang="en-US" altLang="zh-TW"/>
          </a:p>
        </p:txBody>
      </p:sp>
      <p:sp>
        <p:nvSpPr>
          <p:cNvPr id="5" name="Rectangle 13"/>
          <p:cNvSpPr>
            <a:spLocks noGrp="1" noChangeArrowheads="1"/>
          </p:cNvSpPr>
          <p:nvPr>
            <p:ph type="sldNum" sz="quarter" idx="11"/>
          </p:nvPr>
        </p:nvSpPr>
        <p:spPr>
          <a:ln/>
        </p:spPr>
        <p:txBody>
          <a:bodyPr/>
          <a:lstStyle>
            <a:lvl1pPr>
              <a:defRPr/>
            </a:lvl1pPr>
          </a:lstStyle>
          <a:p>
            <a:fld id="{61D71A43-3D3A-4B5B-B6B7-D585E8874CDC}" type="slidenum">
              <a:rPr lang="en-US" altLang="zh-TW"/>
              <a:pPr/>
              <a:t>‹#›</a:t>
            </a:fld>
            <a:endParaRPr lang="en-US" altLang="zh-TW"/>
          </a:p>
        </p:txBody>
      </p:sp>
    </p:spTree>
    <p:extLst>
      <p:ext uri="{BB962C8B-B14F-4D97-AF65-F5344CB8AC3E}">
        <p14:creationId xmlns:p14="http://schemas.microsoft.com/office/powerpoint/2010/main" val="3299098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dt" sz="half" idx="10"/>
          </p:nvPr>
        </p:nvSpPr>
        <p:spPr>
          <a:ln/>
        </p:spPr>
        <p:txBody>
          <a:bodyPr/>
          <a:lstStyle>
            <a:lvl1pPr>
              <a:defRPr/>
            </a:lvl1pPr>
          </a:lstStyle>
          <a:p>
            <a:pPr>
              <a:defRPr/>
            </a:pPr>
            <a:fld id="{2AE88E25-ED27-4712-B6AE-B5C97ED2AF7B}" type="datetime1">
              <a:rPr lang="zh-TW" altLang="en-US"/>
              <a:pPr>
                <a:defRPr/>
              </a:pPr>
              <a:t>2016/3/23</a:t>
            </a:fld>
            <a:endParaRPr lang="en-US" altLang="zh-TW"/>
          </a:p>
        </p:txBody>
      </p:sp>
      <p:sp>
        <p:nvSpPr>
          <p:cNvPr id="5" name="Rectangle 13"/>
          <p:cNvSpPr>
            <a:spLocks noGrp="1" noChangeArrowheads="1"/>
          </p:cNvSpPr>
          <p:nvPr>
            <p:ph type="sldNum" sz="quarter" idx="11"/>
          </p:nvPr>
        </p:nvSpPr>
        <p:spPr>
          <a:ln/>
        </p:spPr>
        <p:txBody>
          <a:bodyPr/>
          <a:lstStyle>
            <a:lvl1pPr>
              <a:defRPr/>
            </a:lvl1pPr>
          </a:lstStyle>
          <a:p>
            <a:fld id="{7349D1D3-61DB-48D8-891F-F70D5B4E93EB}" type="slidenum">
              <a:rPr lang="en-US" altLang="zh-TW"/>
              <a:pPr/>
              <a:t>‹#›</a:t>
            </a:fld>
            <a:endParaRPr lang="en-US" altLang="zh-TW"/>
          </a:p>
        </p:txBody>
      </p:sp>
    </p:spTree>
    <p:extLst>
      <p:ext uri="{BB962C8B-B14F-4D97-AF65-F5344CB8AC3E}">
        <p14:creationId xmlns:p14="http://schemas.microsoft.com/office/powerpoint/2010/main" val="138908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200">
                <a:solidFill>
                  <a:srgbClr val="FF0000"/>
                </a:solidFill>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dt" sz="half" idx="10"/>
          </p:nvPr>
        </p:nvSpPr>
        <p:spPr>
          <a:ln/>
        </p:spPr>
        <p:txBody>
          <a:bodyPr/>
          <a:lstStyle>
            <a:lvl1pPr>
              <a:defRPr/>
            </a:lvl1pPr>
          </a:lstStyle>
          <a:p>
            <a:pPr>
              <a:defRPr/>
            </a:pPr>
            <a:fld id="{D938C373-2501-4566-80E6-C0B8DFB0FFD5}" type="datetime1">
              <a:rPr lang="zh-TW" altLang="en-US"/>
              <a:pPr>
                <a:defRPr/>
              </a:pPr>
              <a:t>2016/3/23</a:t>
            </a:fld>
            <a:endParaRPr lang="en-US" altLang="zh-TW"/>
          </a:p>
        </p:txBody>
      </p:sp>
      <p:sp>
        <p:nvSpPr>
          <p:cNvPr id="5" name="Rectangle 13"/>
          <p:cNvSpPr>
            <a:spLocks noGrp="1" noChangeArrowheads="1"/>
          </p:cNvSpPr>
          <p:nvPr>
            <p:ph type="sldNum" sz="quarter" idx="11"/>
          </p:nvPr>
        </p:nvSpPr>
        <p:spPr>
          <a:ln/>
        </p:spPr>
        <p:txBody>
          <a:bodyPr/>
          <a:lstStyle>
            <a:lvl1pPr>
              <a:defRPr/>
            </a:lvl1pPr>
          </a:lstStyle>
          <a:p>
            <a:fld id="{ADE3DA29-1625-4257-B241-FA41D0172970}" type="slidenum">
              <a:rPr lang="en-US" altLang="zh-TW"/>
              <a:pPr/>
              <a:t>‹#›</a:t>
            </a:fld>
            <a:endParaRPr lang="en-US" altLang="zh-TW"/>
          </a:p>
        </p:txBody>
      </p:sp>
    </p:spTree>
    <p:extLst>
      <p:ext uri="{BB962C8B-B14F-4D97-AF65-F5344CB8AC3E}">
        <p14:creationId xmlns:p14="http://schemas.microsoft.com/office/powerpoint/2010/main" val="395478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dt" sz="half" idx="10"/>
          </p:nvPr>
        </p:nvSpPr>
        <p:spPr>
          <a:ln/>
        </p:spPr>
        <p:txBody>
          <a:bodyPr/>
          <a:lstStyle>
            <a:lvl1pPr>
              <a:defRPr/>
            </a:lvl1pPr>
          </a:lstStyle>
          <a:p>
            <a:pPr>
              <a:defRPr/>
            </a:pPr>
            <a:fld id="{51B43F42-E126-4AE2-A80B-C8A19FA8D2D2}" type="datetime1">
              <a:rPr lang="zh-TW" altLang="en-US"/>
              <a:pPr>
                <a:defRPr/>
              </a:pPr>
              <a:t>2016/3/23</a:t>
            </a:fld>
            <a:endParaRPr lang="en-US" altLang="zh-TW"/>
          </a:p>
        </p:txBody>
      </p:sp>
      <p:sp>
        <p:nvSpPr>
          <p:cNvPr id="5" name="Rectangle 13"/>
          <p:cNvSpPr>
            <a:spLocks noGrp="1" noChangeArrowheads="1"/>
          </p:cNvSpPr>
          <p:nvPr>
            <p:ph type="sldNum" sz="quarter" idx="11"/>
          </p:nvPr>
        </p:nvSpPr>
        <p:spPr>
          <a:ln/>
        </p:spPr>
        <p:txBody>
          <a:bodyPr/>
          <a:lstStyle>
            <a:lvl1pPr>
              <a:defRPr/>
            </a:lvl1pPr>
          </a:lstStyle>
          <a:p>
            <a:fld id="{689B9630-7F2C-4B9D-8AA8-F91D95E5D6DB}" type="slidenum">
              <a:rPr lang="en-US" altLang="zh-TW"/>
              <a:pPr/>
              <a:t>‹#›</a:t>
            </a:fld>
            <a:endParaRPr lang="en-US" altLang="zh-TW"/>
          </a:p>
        </p:txBody>
      </p:sp>
    </p:spTree>
    <p:extLst>
      <p:ext uri="{BB962C8B-B14F-4D97-AF65-F5344CB8AC3E}">
        <p14:creationId xmlns:p14="http://schemas.microsoft.com/office/powerpoint/2010/main" val="388451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dt" sz="half" idx="10"/>
          </p:nvPr>
        </p:nvSpPr>
        <p:spPr>
          <a:ln/>
        </p:spPr>
        <p:txBody>
          <a:bodyPr/>
          <a:lstStyle>
            <a:lvl1pPr>
              <a:defRPr/>
            </a:lvl1pPr>
          </a:lstStyle>
          <a:p>
            <a:pPr>
              <a:defRPr/>
            </a:pPr>
            <a:fld id="{B34479AB-4018-4E86-BDBE-8D155B492AF9}" type="datetime1">
              <a:rPr lang="zh-TW" altLang="en-US"/>
              <a:pPr>
                <a:defRPr/>
              </a:pPr>
              <a:t>2016/3/23</a:t>
            </a:fld>
            <a:endParaRPr lang="en-US" altLang="zh-TW"/>
          </a:p>
        </p:txBody>
      </p:sp>
      <p:sp>
        <p:nvSpPr>
          <p:cNvPr id="6" name="Rectangle 13"/>
          <p:cNvSpPr>
            <a:spLocks noGrp="1" noChangeArrowheads="1"/>
          </p:cNvSpPr>
          <p:nvPr>
            <p:ph type="sldNum" sz="quarter" idx="11"/>
          </p:nvPr>
        </p:nvSpPr>
        <p:spPr>
          <a:ln/>
        </p:spPr>
        <p:txBody>
          <a:bodyPr/>
          <a:lstStyle>
            <a:lvl1pPr>
              <a:defRPr/>
            </a:lvl1pPr>
          </a:lstStyle>
          <a:p>
            <a:fld id="{E04AF5FD-0822-42D5-8E2B-B481477892D7}" type="slidenum">
              <a:rPr lang="en-US" altLang="zh-TW"/>
              <a:pPr/>
              <a:t>‹#›</a:t>
            </a:fld>
            <a:endParaRPr lang="en-US" altLang="zh-TW"/>
          </a:p>
        </p:txBody>
      </p:sp>
    </p:spTree>
    <p:extLst>
      <p:ext uri="{BB962C8B-B14F-4D97-AF65-F5344CB8AC3E}">
        <p14:creationId xmlns:p14="http://schemas.microsoft.com/office/powerpoint/2010/main" val="10422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dt" sz="half" idx="10"/>
          </p:nvPr>
        </p:nvSpPr>
        <p:spPr>
          <a:ln/>
        </p:spPr>
        <p:txBody>
          <a:bodyPr/>
          <a:lstStyle>
            <a:lvl1pPr>
              <a:defRPr/>
            </a:lvl1pPr>
          </a:lstStyle>
          <a:p>
            <a:pPr>
              <a:defRPr/>
            </a:pPr>
            <a:fld id="{FF946274-F438-4446-8694-EA4F1325AEBE}" type="datetime1">
              <a:rPr lang="zh-TW" altLang="en-US"/>
              <a:pPr>
                <a:defRPr/>
              </a:pPr>
              <a:t>2016/3/23</a:t>
            </a:fld>
            <a:endParaRPr lang="en-US" altLang="zh-TW"/>
          </a:p>
        </p:txBody>
      </p:sp>
      <p:sp>
        <p:nvSpPr>
          <p:cNvPr id="8" name="Rectangle 13"/>
          <p:cNvSpPr>
            <a:spLocks noGrp="1" noChangeArrowheads="1"/>
          </p:cNvSpPr>
          <p:nvPr>
            <p:ph type="sldNum" sz="quarter" idx="11"/>
          </p:nvPr>
        </p:nvSpPr>
        <p:spPr>
          <a:ln/>
        </p:spPr>
        <p:txBody>
          <a:bodyPr/>
          <a:lstStyle>
            <a:lvl1pPr>
              <a:defRPr/>
            </a:lvl1pPr>
          </a:lstStyle>
          <a:p>
            <a:fld id="{444E9175-D785-4A97-B0C7-67F11DBFF5BE}" type="slidenum">
              <a:rPr lang="en-US" altLang="zh-TW"/>
              <a:pPr/>
              <a:t>‹#›</a:t>
            </a:fld>
            <a:endParaRPr lang="en-US" altLang="zh-TW"/>
          </a:p>
        </p:txBody>
      </p:sp>
    </p:spTree>
    <p:extLst>
      <p:ext uri="{BB962C8B-B14F-4D97-AF65-F5344CB8AC3E}">
        <p14:creationId xmlns:p14="http://schemas.microsoft.com/office/powerpoint/2010/main" val="80130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12"/>
          <p:cNvSpPr>
            <a:spLocks noGrp="1" noChangeArrowheads="1"/>
          </p:cNvSpPr>
          <p:nvPr>
            <p:ph type="dt" sz="half" idx="10"/>
          </p:nvPr>
        </p:nvSpPr>
        <p:spPr>
          <a:ln/>
        </p:spPr>
        <p:txBody>
          <a:bodyPr/>
          <a:lstStyle>
            <a:lvl1pPr>
              <a:defRPr/>
            </a:lvl1pPr>
          </a:lstStyle>
          <a:p>
            <a:pPr>
              <a:defRPr/>
            </a:pPr>
            <a:fld id="{42AB3B8B-DB27-45F6-B3AC-FA7EB6E3B339}" type="datetime1">
              <a:rPr lang="zh-TW" altLang="en-US"/>
              <a:pPr>
                <a:defRPr/>
              </a:pPr>
              <a:t>2016/3/23</a:t>
            </a:fld>
            <a:endParaRPr lang="en-US" altLang="zh-TW"/>
          </a:p>
        </p:txBody>
      </p:sp>
      <p:sp>
        <p:nvSpPr>
          <p:cNvPr id="4" name="Rectangle 13"/>
          <p:cNvSpPr>
            <a:spLocks noGrp="1" noChangeArrowheads="1"/>
          </p:cNvSpPr>
          <p:nvPr>
            <p:ph type="sldNum" sz="quarter" idx="11"/>
          </p:nvPr>
        </p:nvSpPr>
        <p:spPr>
          <a:ln/>
        </p:spPr>
        <p:txBody>
          <a:bodyPr/>
          <a:lstStyle>
            <a:lvl1pPr>
              <a:defRPr/>
            </a:lvl1pPr>
          </a:lstStyle>
          <a:p>
            <a:fld id="{56B28D70-E8D0-4C2B-82C5-9CE3518B80B2}" type="slidenum">
              <a:rPr lang="en-US" altLang="zh-TW"/>
              <a:pPr/>
              <a:t>‹#›</a:t>
            </a:fld>
            <a:endParaRPr lang="en-US" altLang="zh-TW"/>
          </a:p>
        </p:txBody>
      </p:sp>
    </p:spTree>
    <p:extLst>
      <p:ext uri="{BB962C8B-B14F-4D97-AF65-F5344CB8AC3E}">
        <p14:creationId xmlns:p14="http://schemas.microsoft.com/office/powerpoint/2010/main" val="3180100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E01419C6-9AD3-433C-9643-194C71311EEF}" type="datetime1">
              <a:rPr lang="zh-TW" altLang="en-US"/>
              <a:pPr>
                <a:defRPr/>
              </a:pPr>
              <a:t>2016/3/23</a:t>
            </a:fld>
            <a:endParaRPr lang="en-US" altLang="zh-TW"/>
          </a:p>
        </p:txBody>
      </p:sp>
      <p:sp>
        <p:nvSpPr>
          <p:cNvPr id="3" name="Rectangle 13"/>
          <p:cNvSpPr>
            <a:spLocks noGrp="1" noChangeArrowheads="1"/>
          </p:cNvSpPr>
          <p:nvPr>
            <p:ph type="sldNum" sz="quarter" idx="11"/>
          </p:nvPr>
        </p:nvSpPr>
        <p:spPr>
          <a:ln/>
        </p:spPr>
        <p:txBody>
          <a:bodyPr/>
          <a:lstStyle>
            <a:lvl1pPr>
              <a:defRPr/>
            </a:lvl1pPr>
          </a:lstStyle>
          <a:p>
            <a:fld id="{C164E6C5-BED0-4F87-A70F-213281E14C2C}" type="slidenum">
              <a:rPr lang="en-US" altLang="zh-TW"/>
              <a:pPr/>
              <a:t>‹#›</a:t>
            </a:fld>
            <a:endParaRPr lang="en-US" altLang="zh-TW"/>
          </a:p>
        </p:txBody>
      </p:sp>
    </p:spTree>
    <p:extLst>
      <p:ext uri="{BB962C8B-B14F-4D97-AF65-F5344CB8AC3E}">
        <p14:creationId xmlns:p14="http://schemas.microsoft.com/office/powerpoint/2010/main" val="1256054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dt" sz="half" idx="10"/>
          </p:nvPr>
        </p:nvSpPr>
        <p:spPr>
          <a:ln/>
        </p:spPr>
        <p:txBody>
          <a:bodyPr/>
          <a:lstStyle>
            <a:lvl1pPr>
              <a:defRPr/>
            </a:lvl1pPr>
          </a:lstStyle>
          <a:p>
            <a:pPr>
              <a:defRPr/>
            </a:pPr>
            <a:fld id="{5854427B-DA84-4C0B-B2E3-3A9FFEA13E3B}" type="datetime1">
              <a:rPr lang="zh-TW" altLang="en-US"/>
              <a:pPr>
                <a:defRPr/>
              </a:pPr>
              <a:t>2016/3/23</a:t>
            </a:fld>
            <a:endParaRPr lang="en-US" altLang="zh-TW"/>
          </a:p>
        </p:txBody>
      </p:sp>
      <p:sp>
        <p:nvSpPr>
          <p:cNvPr id="6" name="Rectangle 13"/>
          <p:cNvSpPr>
            <a:spLocks noGrp="1" noChangeArrowheads="1"/>
          </p:cNvSpPr>
          <p:nvPr>
            <p:ph type="sldNum" sz="quarter" idx="11"/>
          </p:nvPr>
        </p:nvSpPr>
        <p:spPr>
          <a:ln/>
        </p:spPr>
        <p:txBody>
          <a:bodyPr/>
          <a:lstStyle>
            <a:lvl1pPr>
              <a:defRPr/>
            </a:lvl1pPr>
          </a:lstStyle>
          <a:p>
            <a:fld id="{AF896869-E96F-4432-9DB5-CC0FC9F2B569}" type="slidenum">
              <a:rPr lang="en-US" altLang="zh-TW"/>
              <a:pPr/>
              <a:t>‹#›</a:t>
            </a:fld>
            <a:endParaRPr lang="en-US" altLang="zh-TW"/>
          </a:p>
        </p:txBody>
      </p:sp>
    </p:spTree>
    <p:extLst>
      <p:ext uri="{BB962C8B-B14F-4D97-AF65-F5344CB8AC3E}">
        <p14:creationId xmlns:p14="http://schemas.microsoft.com/office/powerpoint/2010/main" val="339320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dt" sz="half" idx="10"/>
          </p:nvPr>
        </p:nvSpPr>
        <p:spPr>
          <a:ln/>
        </p:spPr>
        <p:txBody>
          <a:bodyPr/>
          <a:lstStyle>
            <a:lvl1pPr>
              <a:defRPr/>
            </a:lvl1pPr>
          </a:lstStyle>
          <a:p>
            <a:pPr>
              <a:defRPr/>
            </a:pPr>
            <a:fld id="{A38B7F13-EC08-4321-97BB-02D60FF951FE}" type="datetime1">
              <a:rPr lang="zh-TW" altLang="en-US"/>
              <a:pPr>
                <a:defRPr/>
              </a:pPr>
              <a:t>2016/3/23</a:t>
            </a:fld>
            <a:endParaRPr lang="en-US" altLang="zh-TW"/>
          </a:p>
        </p:txBody>
      </p:sp>
      <p:sp>
        <p:nvSpPr>
          <p:cNvPr id="6" name="Rectangle 13"/>
          <p:cNvSpPr>
            <a:spLocks noGrp="1" noChangeArrowheads="1"/>
          </p:cNvSpPr>
          <p:nvPr>
            <p:ph type="sldNum" sz="quarter" idx="11"/>
          </p:nvPr>
        </p:nvSpPr>
        <p:spPr>
          <a:ln/>
        </p:spPr>
        <p:txBody>
          <a:bodyPr/>
          <a:lstStyle>
            <a:lvl1pPr>
              <a:defRPr/>
            </a:lvl1pPr>
          </a:lstStyle>
          <a:p>
            <a:fld id="{D9E896FA-A798-430A-8E02-771AC7819FA2}" type="slidenum">
              <a:rPr lang="en-US" altLang="zh-TW"/>
              <a:pPr/>
              <a:t>‹#›</a:t>
            </a:fld>
            <a:endParaRPr lang="en-US" altLang="zh-TW"/>
          </a:p>
        </p:txBody>
      </p:sp>
    </p:spTree>
    <p:extLst>
      <p:ext uri="{BB962C8B-B14F-4D97-AF65-F5344CB8AC3E}">
        <p14:creationId xmlns:p14="http://schemas.microsoft.com/office/powerpoint/2010/main" val="19276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allpaper"/>
          <p:cNvPicPr>
            <a:picLocks noChangeAspect="1" noChangeArrowheads="1"/>
          </p:cNvPicPr>
          <p:nvPr/>
        </p:nvPicPr>
        <p:blipFill>
          <a:blip r:embed="rId13" cstate="print">
            <a:lum bright="6000"/>
            <a:graysc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8" name="Rectangle 4"/>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pic>
        <p:nvPicPr>
          <p:cNvPr id="1029" name="Picture 5" descr="white-croquet-ball-md"/>
          <p:cNvPicPr>
            <a:picLocks noChangeAspect="1" noChangeArrowheads="1"/>
          </p:cNvPicPr>
          <p:nvPr/>
        </p:nvPicPr>
        <p:blipFill>
          <a:blip r:embed="rId14" cstate="print">
            <a:clrChange>
              <a:clrFrom>
                <a:srgbClr val="F1F0F5"/>
              </a:clrFrom>
              <a:clrTo>
                <a:srgbClr val="F1F0F5">
                  <a:alpha val="0"/>
                </a:srgbClr>
              </a:clrTo>
            </a:clrChange>
            <a:lum bright="6000" contrast="-6000"/>
            <a:grayscl/>
            <a:extLst>
              <a:ext uri="{28A0092B-C50C-407E-A947-70E740481C1C}">
                <a14:useLocalDpi xmlns:a14="http://schemas.microsoft.com/office/drawing/2010/main" val="0"/>
              </a:ext>
            </a:extLst>
          </a:blip>
          <a:srcRect l="6364" r="13959" b="10387"/>
          <a:stretch>
            <a:fillRect/>
          </a:stretch>
        </p:blipFill>
        <p:spPr bwMode="auto">
          <a:xfrm>
            <a:off x="-69850" y="4348163"/>
            <a:ext cx="2265363"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AutoShape 6"/>
          <p:cNvSpPr>
            <a:spLocks noChangeArrowheads="1"/>
          </p:cNvSpPr>
          <p:nvPr/>
        </p:nvSpPr>
        <p:spPr bwMode="auto">
          <a:xfrm>
            <a:off x="0" y="6308725"/>
            <a:ext cx="3167063" cy="360363"/>
          </a:xfrm>
          <a:prstGeom prst="homePlate">
            <a:avLst>
              <a:gd name="adj" fmla="val 64490"/>
            </a:avLst>
          </a:prstGeom>
          <a:solidFill>
            <a:srgbClr val="FFCC66">
              <a:alpha val="39999"/>
            </a:srgbClr>
          </a:solidFill>
          <a:ln>
            <a:noFill/>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1031" name="AutoShape 7"/>
          <p:cNvSpPr>
            <a:spLocks noChangeArrowheads="1"/>
          </p:cNvSpPr>
          <p:nvPr/>
        </p:nvSpPr>
        <p:spPr bwMode="auto">
          <a:xfrm>
            <a:off x="0" y="6381750"/>
            <a:ext cx="3419475" cy="360363"/>
          </a:xfrm>
          <a:prstGeom prst="homePlate">
            <a:avLst>
              <a:gd name="adj" fmla="val 58164"/>
            </a:avLst>
          </a:prstGeom>
          <a:no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1032" name="AutoShape 8"/>
          <p:cNvSpPr>
            <a:spLocks noChangeArrowheads="1"/>
          </p:cNvSpPr>
          <p:nvPr/>
        </p:nvSpPr>
        <p:spPr bwMode="auto">
          <a:xfrm>
            <a:off x="0" y="6237288"/>
            <a:ext cx="2987675" cy="360362"/>
          </a:xfrm>
          <a:prstGeom prst="homePlate">
            <a:avLst>
              <a:gd name="adj" fmla="val 60837"/>
            </a:avLst>
          </a:prstGeom>
          <a:solidFill>
            <a:srgbClr val="FF9933">
              <a:alpha val="59999"/>
            </a:srgbClr>
          </a:solidFill>
          <a:ln>
            <a:noFill/>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1033" name="AutoShape 9"/>
          <p:cNvSpPr>
            <a:spLocks noChangeArrowheads="1"/>
          </p:cNvSpPr>
          <p:nvPr/>
        </p:nvSpPr>
        <p:spPr bwMode="auto">
          <a:xfrm rot="-5400000">
            <a:off x="2771775" y="6092825"/>
            <a:ext cx="360363" cy="360363"/>
          </a:xfrm>
          <a:prstGeom prst="flowChartMerge">
            <a:avLst/>
          </a:prstGeom>
          <a:solidFill>
            <a:schemeClr val="bg1">
              <a:alpha val="45097"/>
            </a:schemeClr>
          </a:solid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1034" name="AutoShape 10"/>
          <p:cNvSpPr>
            <a:spLocks noChangeArrowheads="1"/>
          </p:cNvSpPr>
          <p:nvPr/>
        </p:nvSpPr>
        <p:spPr bwMode="auto">
          <a:xfrm rot="-5400000">
            <a:off x="1763712" y="6092826"/>
            <a:ext cx="360363" cy="360362"/>
          </a:xfrm>
          <a:prstGeom prst="flowChartMerge">
            <a:avLst/>
          </a:prstGeom>
          <a:solidFill>
            <a:schemeClr val="bg1">
              <a:alpha val="54901"/>
            </a:schemeClr>
          </a:solid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1035" name="AutoShape 11"/>
          <p:cNvSpPr>
            <a:spLocks noChangeArrowheads="1"/>
          </p:cNvSpPr>
          <p:nvPr/>
        </p:nvSpPr>
        <p:spPr bwMode="auto">
          <a:xfrm rot="-5400000">
            <a:off x="2268537" y="6092826"/>
            <a:ext cx="360363" cy="360362"/>
          </a:xfrm>
          <a:prstGeom prst="flowChartMerge">
            <a:avLst/>
          </a:prstGeom>
          <a:solidFill>
            <a:schemeClr val="bg1">
              <a:alpha val="50195"/>
            </a:schemeClr>
          </a:solid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defRPr/>
            </a:pPr>
            <a:endParaRPr lang="zh-TW" altLang="en-US" smtClean="0"/>
          </a:p>
        </p:txBody>
      </p:sp>
      <p:sp>
        <p:nvSpPr>
          <p:cNvPr id="49164" name="Rectangle 12"/>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kumimoji="1" sz="1400" b="1" u="sng">
                <a:solidFill>
                  <a:schemeClr val="bg1"/>
                </a:solidFill>
                <a:latin typeface="Arial" panose="020B0604020202020204" pitchFamily="34" charset="0"/>
                <a:ea typeface="新細明體" panose="02020500000000000000" pitchFamily="18" charset="-120"/>
              </a:defRPr>
            </a:lvl1pPr>
          </a:lstStyle>
          <a:p>
            <a:pPr>
              <a:defRPr/>
            </a:pPr>
            <a:fld id="{FF89199D-F9A1-4051-8D1D-D003E1CFC9FE}" type="datetime1">
              <a:rPr lang="zh-TW" altLang="en-US"/>
              <a:pPr>
                <a:defRPr/>
              </a:pPr>
              <a:t>2016/3/23</a:t>
            </a:fld>
            <a:endParaRPr lang="en-US" altLang="zh-TW"/>
          </a:p>
        </p:txBody>
      </p:sp>
      <p:sp>
        <p:nvSpPr>
          <p:cNvPr id="49165" name="Rectangle 13"/>
          <p:cNvSpPr>
            <a:spLocks noGrp="1" noChangeArrowheads="1"/>
          </p:cNvSpPr>
          <p:nvPr>
            <p:ph type="sldNum" sz="quarter" idx="4"/>
          </p:nvPr>
        </p:nvSpPr>
        <p:spPr bwMode="auto">
          <a:xfrm>
            <a:off x="3590925" y="6237288"/>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kumimoji="1" sz="1400" b="1"/>
            </a:lvl1pPr>
          </a:lstStyle>
          <a:p>
            <a:fld id="{1F335FCB-3A5F-4B31-9D98-77D7EB5D3490}" type="slidenum">
              <a:rPr lang="en-US" altLang="zh-TW"/>
              <a:pPr/>
              <a:t>‹#›</a:t>
            </a:fld>
            <a:endParaRPr lang="en-US" altLang="zh-TW"/>
          </a:p>
        </p:txBody>
      </p:sp>
      <p:grpSp>
        <p:nvGrpSpPr>
          <p:cNvPr id="1038" name="Group 14"/>
          <p:cNvGrpSpPr>
            <a:grpSpLocks/>
          </p:cNvGrpSpPr>
          <p:nvPr/>
        </p:nvGrpSpPr>
        <p:grpSpPr bwMode="auto">
          <a:xfrm>
            <a:off x="7235825" y="5949950"/>
            <a:ext cx="1639888" cy="774700"/>
            <a:chOff x="4433" y="3713"/>
            <a:chExt cx="1169" cy="579"/>
          </a:xfrm>
        </p:grpSpPr>
        <p:pic>
          <p:nvPicPr>
            <p:cNvPr id="1042" name="Picture 15" descr="Ciis_mark1"/>
            <p:cNvPicPr>
              <a:picLocks noChangeAspect="1" noChangeArrowheads="1"/>
            </p:cNvPicPr>
            <p:nvPr/>
          </p:nvPicPr>
          <p:blipFill>
            <a:blip r:embed="rId15" cstate="print">
              <a:extLst>
                <a:ext uri="{28A0092B-C50C-407E-A947-70E740481C1C}">
                  <a14:useLocalDpi xmlns:a14="http://schemas.microsoft.com/office/drawing/2010/main" val="0"/>
                </a:ext>
              </a:extLst>
            </a:blip>
            <a:srcRect l="8067" r="46802"/>
            <a:stretch>
              <a:fillRect/>
            </a:stretch>
          </p:blipFill>
          <p:spPr bwMode="auto">
            <a:xfrm>
              <a:off x="4433" y="3713"/>
              <a:ext cx="494"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3" name="Rectangle 16"/>
            <p:cNvSpPr>
              <a:spLocks noChangeArrowheads="1"/>
            </p:cNvSpPr>
            <p:nvPr/>
          </p:nvSpPr>
          <p:spPr bwMode="auto">
            <a:xfrm>
              <a:off x="4967" y="3968"/>
              <a:ext cx="182" cy="180"/>
            </a:xfrm>
            <a:prstGeom prst="rect">
              <a:avLst/>
            </a:prstGeom>
            <a:no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r>
                <a:rPr kumimoji="1" lang="en-US" altLang="zh-TW" b="1"/>
                <a:t>L</a:t>
              </a:r>
            </a:p>
          </p:txBody>
        </p:sp>
        <p:sp>
          <p:nvSpPr>
            <p:cNvPr id="1044" name="Rectangle 17"/>
            <p:cNvSpPr>
              <a:spLocks noChangeArrowheads="1"/>
            </p:cNvSpPr>
            <p:nvPr/>
          </p:nvSpPr>
          <p:spPr bwMode="auto">
            <a:xfrm>
              <a:off x="5195" y="4059"/>
              <a:ext cx="181" cy="182"/>
            </a:xfrm>
            <a:prstGeom prst="rect">
              <a:avLst/>
            </a:prstGeom>
            <a:no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r>
                <a:rPr kumimoji="1" lang="en-US" altLang="zh-TW" b="1"/>
                <a:t>A</a:t>
              </a:r>
            </a:p>
          </p:txBody>
        </p:sp>
        <p:sp>
          <p:nvSpPr>
            <p:cNvPr id="1045" name="Rectangle 18"/>
            <p:cNvSpPr>
              <a:spLocks noChangeArrowheads="1"/>
            </p:cNvSpPr>
            <p:nvPr/>
          </p:nvSpPr>
          <p:spPr bwMode="auto">
            <a:xfrm>
              <a:off x="5420" y="3922"/>
              <a:ext cx="182" cy="183"/>
            </a:xfrm>
            <a:prstGeom prst="rect">
              <a:avLst/>
            </a:prstGeom>
            <a:no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pPr algn="ctr" eaLnBrk="1" hangingPunct="1"/>
              <a:r>
                <a:rPr kumimoji="1" lang="en-US" altLang="zh-TW" b="1"/>
                <a:t>B</a:t>
              </a:r>
            </a:p>
          </p:txBody>
        </p:sp>
      </p:grpSp>
      <p:sp>
        <p:nvSpPr>
          <p:cNvPr id="1039" name="Line 19"/>
          <p:cNvSpPr>
            <a:spLocks noChangeShapeType="1"/>
          </p:cNvSpPr>
          <p:nvPr/>
        </p:nvSpPr>
        <p:spPr bwMode="auto">
          <a:xfrm flipH="1">
            <a:off x="2268538" y="6669088"/>
            <a:ext cx="935037" cy="0"/>
          </a:xfrm>
          <a:prstGeom prst="line">
            <a:avLst/>
          </a:prstGeom>
          <a:noFill/>
          <a:ln w="9525">
            <a:solidFill>
              <a:schemeClr val="tx1"/>
            </a:solidFill>
            <a:round/>
            <a:headEnd/>
            <a:tailEnd/>
          </a:ln>
          <a:effectLst/>
        </p:spPr>
        <p:txBody>
          <a:bodyPr/>
          <a:lstStyle/>
          <a:p>
            <a:pPr>
              <a:defRPr/>
            </a:pPr>
            <a:endParaRPr lang="zh-TW" altLang="en-US">
              <a:latin typeface="Arial" charset="0"/>
              <a:ea typeface="新細明體" charset="-120"/>
            </a:endParaRPr>
          </a:p>
        </p:txBody>
      </p:sp>
      <p:sp>
        <p:nvSpPr>
          <p:cNvPr id="1040" name="Line 20"/>
          <p:cNvSpPr>
            <a:spLocks noChangeShapeType="1"/>
          </p:cNvSpPr>
          <p:nvPr/>
        </p:nvSpPr>
        <p:spPr bwMode="auto">
          <a:xfrm flipV="1">
            <a:off x="2268538" y="6453188"/>
            <a:ext cx="0" cy="215900"/>
          </a:xfrm>
          <a:prstGeom prst="line">
            <a:avLst/>
          </a:prstGeom>
          <a:noFill/>
          <a:ln w="9525">
            <a:solidFill>
              <a:schemeClr val="tx1"/>
            </a:solidFill>
            <a:round/>
            <a:headEnd/>
            <a:tailEnd/>
          </a:ln>
          <a:effectLst/>
        </p:spPr>
        <p:txBody>
          <a:bodyPr/>
          <a:lstStyle/>
          <a:p>
            <a:pPr>
              <a:defRPr/>
            </a:pPr>
            <a:endParaRPr lang="zh-TW" altLang="en-US">
              <a:latin typeface="Arial" charset="0"/>
              <a:ea typeface="新細明體" charset="-120"/>
            </a:endParaRPr>
          </a:p>
        </p:txBody>
      </p:sp>
      <p:sp>
        <p:nvSpPr>
          <p:cNvPr id="1041" name="Line 21"/>
          <p:cNvSpPr>
            <a:spLocks noChangeShapeType="1"/>
          </p:cNvSpPr>
          <p:nvPr/>
        </p:nvSpPr>
        <p:spPr bwMode="auto">
          <a:xfrm>
            <a:off x="3203575" y="6669088"/>
            <a:ext cx="0" cy="188912"/>
          </a:xfrm>
          <a:prstGeom prst="line">
            <a:avLst/>
          </a:prstGeom>
          <a:noFill/>
          <a:ln w="9525">
            <a:solidFill>
              <a:schemeClr val="tx1"/>
            </a:solidFill>
            <a:round/>
            <a:headEnd/>
            <a:tailEnd/>
          </a:ln>
          <a:effectLst/>
        </p:spPr>
        <p:txBody>
          <a:bodyPr/>
          <a:lstStyle/>
          <a:p>
            <a:pPr>
              <a:defRPr/>
            </a:pPr>
            <a:endParaRPr lang="zh-TW" altLang="en-US">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5pPr>
      <a:lvl6pPr marL="4572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6pPr>
      <a:lvl7pPr marL="9144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7pPr>
      <a:lvl8pPr marL="13716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8pPr>
      <a:lvl9pPr marL="18288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nsnam.org/wiki/Installation"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ctrTitle"/>
          </p:nvPr>
        </p:nvSpPr>
        <p:spPr>
          <a:xfrm>
            <a:off x="913407" y="1094066"/>
            <a:ext cx="7370763" cy="2715934"/>
          </a:xfrm>
        </p:spPr>
        <p:txBody>
          <a:bodyPr anchor="ctr"/>
          <a:lstStyle/>
          <a:p>
            <a:pPr>
              <a:defRPr/>
            </a:pPr>
            <a:r>
              <a:rPr lang="zh-TW"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教育部補助「行動寬頻尖端技術跨校教學聯盟計畫</a:t>
            </a:r>
            <a:r>
              <a:rPr lang="en-US"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行動寬頻網路與應用</a:t>
            </a:r>
            <a:r>
              <a:rPr lang="en-US"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32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小細胞基站聯盟中心計畫」</a:t>
            </a:r>
            <a:r>
              <a:rPr lang="zh-TW" altLang="zh-TW" sz="3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r>
            <a:br>
              <a:rPr lang="en-US" altLang="zh-TW" sz="3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3200" b="1"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3200" b="1"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Small Cell</a:t>
            </a:r>
            <a:r>
              <a:rPr lang="zh-TW" altLang="en-US" sz="2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創新應用與服務專題</a:t>
            </a:r>
            <a:r>
              <a:rPr lang="en-US" altLang="zh-TW"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
            </a:r>
            <a:br>
              <a:rPr lang="en-US" altLang="zh-TW" sz="2800" b="1" dirty="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2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課程單元</a:t>
            </a:r>
            <a:r>
              <a:rPr lang="zh-TW" altLang="en-US" sz="2800" b="1" dirty="0" smtClean="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 LTE</a:t>
            </a:r>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模擬器－</a:t>
            </a:r>
            <a:r>
              <a:rPr lang="en-US" altLang="zh-TW" sz="2800" b="1" dirty="0" smtClean="0">
                <a:latin typeface="Times New Roman" panose="02020603050405020304" pitchFamily="18" charset="0"/>
                <a:ea typeface="標楷體" panose="03000509000000000000" pitchFamily="65" charset="-120"/>
                <a:cs typeface="Times New Roman" panose="02020603050405020304" pitchFamily="18" charset="0"/>
              </a:rPr>
              <a:t>NS3</a:t>
            </a:r>
            <a:r>
              <a:rPr lang="zh-TW" altLang="en-US" sz="2800" b="1" dirty="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簡介、</a:t>
            </a:r>
            <a:r>
              <a:rPr lang="en-US" altLang="zh-TW" sz="2800" b="1" dirty="0" smtClean="0">
                <a:latin typeface="Times New Roman" panose="02020603050405020304" pitchFamily="18" charset="0"/>
                <a:ea typeface="標楷體" panose="03000509000000000000" pitchFamily="65" charset="-120"/>
                <a:cs typeface="Times New Roman" panose="02020603050405020304" pitchFamily="18" charset="0"/>
              </a:rPr>
              <a:t/>
            </a:r>
            <a:br>
              <a:rPr lang="en-US" altLang="zh-TW" sz="2800" b="1" dirty="0" smtClean="0">
                <a:latin typeface="Times New Roman" panose="02020603050405020304" pitchFamily="18" charset="0"/>
                <a:ea typeface="標楷體" panose="03000509000000000000" pitchFamily="65" charset="-120"/>
                <a:cs typeface="Times New Roman" panose="02020603050405020304" pitchFamily="18" charset="0"/>
              </a:rPr>
            </a:br>
            <a:r>
              <a:rPr lang="zh-TW" altLang="en-US" sz="2800" b="1" dirty="0" smtClean="0">
                <a:latin typeface="Times New Roman" panose="02020603050405020304" pitchFamily="18" charset="0"/>
                <a:ea typeface="標楷體" panose="03000509000000000000" pitchFamily="65" charset="-120"/>
                <a:cs typeface="Times New Roman" panose="02020603050405020304" pitchFamily="18" charset="0"/>
              </a:rPr>
              <a:t>環境</a:t>
            </a:r>
            <a:r>
              <a:rPr lang="zh-TW" altLang="en-US" sz="2800" b="1" dirty="0">
                <a:latin typeface="Times New Roman" panose="02020603050405020304" pitchFamily="18" charset="0"/>
                <a:ea typeface="標楷體" panose="03000509000000000000" pitchFamily="65" charset="-120"/>
                <a:cs typeface="Times New Roman" panose="02020603050405020304" pitchFamily="18" charset="0"/>
              </a:rPr>
              <a:t>設置與模擬範例</a:t>
            </a:r>
            <a:endParaRPr lang="en-US" altLang="zh-TW" sz="2800" b="1" dirty="0">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2"/>
          <p:cNvSpPr txBox="1">
            <a:spLocks noChangeArrowheads="1"/>
          </p:cNvSpPr>
          <p:nvPr/>
        </p:nvSpPr>
        <p:spPr bwMode="auto">
          <a:xfrm>
            <a:off x="1824036" y="4137490"/>
            <a:ext cx="5821363" cy="174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buFontTx/>
              <a:buNone/>
            </a:pP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計畫主持人：許蒼嶺</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fontAlgn="base">
              <a:spcBef>
                <a:spcPct val="0"/>
              </a:spcBef>
              <a:spcAft>
                <a:spcPct val="0"/>
              </a:spcAft>
              <a:buFontTx/>
              <a:buNone/>
            </a:pP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授課教師：李宗南、簡銘伸、李名峰</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a:spcBef>
                <a:spcPct val="0"/>
              </a:spcBef>
              <a:buNone/>
            </a:pP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教材編撰</a:t>
            </a:r>
            <a:r>
              <a:rPr lang="zh-TW" altLang="en-US" sz="20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吳忠岳</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林俊宏</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李</a:t>
            </a:r>
            <a:r>
              <a:rPr lang="zh-TW" altLang="en-US"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名</a:t>
            </a:r>
            <a:r>
              <a:rPr lang="zh-TW" altLang="en-US" sz="200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峰</a:t>
            </a:r>
            <a:r>
              <a:rPr lang="zh-TW" altLang="en-US" sz="200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smtClean="0">
                <a:latin typeface="Times New Roman" panose="02020603050405020304" pitchFamily="18" charset="0"/>
                <a:ea typeface="標楷體" panose="03000509000000000000" pitchFamily="65" charset="-120"/>
                <a:cs typeface="Times New Roman" panose="02020603050405020304" pitchFamily="18" charset="0"/>
              </a:rPr>
              <a:t>林泰和</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gn="ctr" fontAlgn="base">
              <a:spcBef>
                <a:spcPct val="0"/>
              </a:spcBef>
              <a:spcAft>
                <a:spcPct val="0"/>
              </a:spcAft>
              <a:buFontTx/>
              <a:buNone/>
            </a:pP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algn="ctr" fontAlgn="base">
              <a:spcBef>
                <a:spcPct val="0"/>
              </a:spcBef>
              <a:spcAft>
                <a:spcPct val="0"/>
              </a:spcAft>
              <a:buFontTx/>
              <a:buNone/>
            </a:pP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國立中山大學 資訊工程系</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95101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124744"/>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Times New Roman" pitchFamily="18" charset="0"/>
                <a:ea typeface="標楷體" pitchFamily="65" charset="-120"/>
                <a:cs typeface="Times New Roman" pitchFamily="18" charset="0"/>
              </a:rPr>
              <a:t>輸入以下指令安裝</a:t>
            </a:r>
            <a:r>
              <a:rPr lang="en-US" altLang="zh-TW" sz="2000" dirty="0" smtClean="0">
                <a:latin typeface="Times New Roman" pitchFamily="18" charset="0"/>
                <a:ea typeface="標楷體" pitchFamily="65" charset="-120"/>
                <a:cs typeface="Times New Roman" pitchFamily="18" charset="0"/>
              </a:rPr>
              <a:t>python</a:t>
            </a:r>
            <a:r>
              <a:rPr lang="zh-TW" altLang="en-US" sz="2000" dirty="0" smtClean="0">
                <a:latin typeface="Times New Roman" pitchFamily="18" charset="0"/>
                <a:ea typeface="標楷體" pitchFamily="65" charset="-120"/>
                <a:cs typeface="Times New Roman" pitchFamily="18" charset="0"/>
              </a:rPr>
              <a:t>。</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python python-dev</a:t>
            </a:r>
            <a:endParaRPr lang="zh-TW" altLang="en-US" sz="1600" dirty="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10</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(2/18)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899592" y="2004219"/>
            <a:ext cx="6444957" cy="3646488"/>
          </a:xfrm>
          <a:prstGeom prst="rect">
            <a:avLst/>
          </a:prstGeom>
        </p:spPr>
      </p:pic>
    </p:spTree>
    <p:extLst>
      <p:ext uri="{BB962C8B-B14F-4D97-AF65-F5344CB8AC3E}">
        <p14:creationId xmlns:p14="http://schemas.microsoft.com/office/powerpoint/2010/main" val="2161118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423317"/>
            <a:ext cx="8229600" cy="4525963"/>
          </a:xfrm>
        </p:spPr>
        <p:txBody>
          <a:bodyPr/>
          <a:lstStyle/>
          <a:p>
            <a:r>
              <a:rPr lang="zh-TW" altLang="en-US" sz="2000" dirty="0">
                <a:latin typeface="Times New Roman" pitchFamily="18" charset="0"/>
                <a:ea typeface="標楷體" pitchFamily="65" charset="-120"/>
                <a:cs typeface="Times New Roman" pitchFamily="18" charset="0"/>
              </a:rPr>
              <a:t>詢問是否安裝請輸入</a:t>
            </a:r>
            <a:r>
              <a:rPr lang="en-US" altLang="zh-TW" sz="2000" dirty="0">
                <a:latin typeface="Times New Roman" pitchFamily="18" charset="0"/>
                <a:ea typeface="標楷體" pitchFamily="65" charset="-120"/>
                <a:cs typeface="Times New Roman" pitchFamily="18" charset="0"/>
              </a:rPr>
              <a:t>Y</a:t>
            </a:r>
            <a:r>
              <a:rPr lang="zh-TW" altLang="en-US" sz="2000" dirty="0">
                <a:latin typeface="Times New Roman" pitchFamily="18" charset="0"/>
                <a:ea typeface="標楷體" pitchFamily="65" charset="-120"/>
                <a:cs typeface="Times New Roman" pitchFamily="18" charset="0"/>
              </a:rPr>
              <a:t>同意安裝。</a:t>
            </a:r>
            <a:endParaRPr lang="en-US" altLang="zh-TW" sz="2000" dirty="0" smtClean="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11</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(2/18)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899592" y="1877825"/>
            <a:ext cx="5544616" cy="4018092"/>
          </a:xfrm>
          <a:prstGeom prst="rect">
            <a:avLst/>
          </a:prstGeom>
        </p:spPr>
      </p:pic>
    </p:spTree>
    <p:extLst>
      <p:ext uri="{BB962C8B-B14F-4D97-AF65-F5344CB8AC3E}">
        <p14:creationId xmlns:p14="http://schemas.microsoft.com/office/powerpoint/2010/main" val="3653263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124744"/>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en-US" altLang="zh-TW" sz="2000" dirty="0" err="1" smtClean="0">
                <a:latin typeface="Times New Roman" pitchFamily="18" charset="0"/>
                <a:ea typeface="標楷體" pitchFamily="65" charset="-120"/>
                <a:cs typeface="Times New Roman" pitchFamily="18" charset="0"/>
              </a:rPr>
              <a:t>NetAnim</a:t>
            </a:r>
            <a:r>
              <a:rPr lang="zh-TW" altLang="en-US" sz="2000" dirty="0" smtClean="0">
                <a:latin typeface="Times New Roman" pitchFamily="18" charset="0"/>
                <a:ea typeface="標楷體" pitchFamily="65" charset="-120"/>
                <a:cs typeface="Times New Roman" pitchFamily="18" charset="0"/>
              </a:rPr>
              <a:t>圖形軟體須安裝</a:t>
            </a:r>
            <a:r>
              <a:rPr lang="en-US" altLang="zh-TW" sz="2000" dirty="0" smtClean="0">
                <a:latin typeface="Times New Roman" pitchFamily="18" charset="0"/>
                <a:ea typeface="標楷體" pitchFamily="65" charset="-120"/>
                <a:cs typeface="Times New Roman" pitchFamily="18" charset="0"/>
              </a:rPr>
              <a:t>QT4</a:t>
            </a:r>
            <a:r>
              <a:rPr lang="zh-TW" altLang="en-US" sz="2000" dirty="0" smtClean="0">
                <a:latin typeface="Times New Roman" pitchFamily="18" charset="0"/>
                <a:ea typeface="標楷體" pitchFamily="65" charset="-120"/>
                <a:cs typeface="Times New Roman" pitchFamily="18" charset="0"/>
              </a:rPr>
              <a:t>，輸入以下指令安裝</a:t>
            </a:r>
            <a:r>
              <a:rPr lang="en-US" altLang="zh-TW" sz="2000" dirty="0" smtClean="0">
                <a:latin typeface="Times New Roman" pitchFamily="18" charset="0"/>
                <a:ea typeface="標楷體" pitchFamily="65" charset="-120"/>
                <a:cs typeface="Times New Roman" pitchFamily="18" charset="0"/>
              </a:rPr>
              <a:t>QT4</a:t>
            </a:r>
            <a:r>
              <a:rPr lang="zh-TW" altLang="en-US" sz="2000" dirty="0" smtClean="0">
                <a:latin typeface="Times New Roman" pitchFamily="18" charset="0"/>
                <a:ea typeface="標楷體" pitchFamily="65" charset="-120"/>
                <a:cs typeface="Times New Roman" pitchFamily="18" charset="0"/>
              </a:rPr>
              <a:t>。</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qt4-dev-tools libqt4-dev</a:t>
            </a:r>
            <a:endParaRPr lang="zh-TW" altLang="en-US" sz="1600" dirty="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12</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(3/18)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971600" y="2004219"/>
            <a:ext cx="6401814" cy="3646488"/>
          </a:xfrm>
          <a:prstGeom prst="rect">
            <a:avLst/>
          </a:prstGeom>
        </p:spPr>
      </p:pic>
    </p:spTree>
    <p:extLst>
      <p:ext uri="{BB962C8B-B14F-4D97-AF65-F5344CB8AC3E}">
        <p14:creationId xmlns:p14="http://schemas.microsoft.com/office/powerpoint/2010/main" val="3556374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en-US" altLang="zh-TW" sz="2000" dirty="0" smtClean="0">
                <a:latin typeface="Times New Roman" pitchFamily="18" charset="0"/>
                <a:ea typeface="標楷體" pitchFamily="65" charset="-120"/>
                <a:cs typeface="Times New Roman" pitchFamily="18" charset="0"/>
              </a:rPr>
              <a:t>QT4</a:t>
            </a:r>
            <a:r>
              <a:rPr lang="zh-TW" altLang="en-US" sz="2000" dirty="0" smtClean="0">
                <a:latin typeface="Times New Roman" pitchFamily="18" charset="0"/>
                <a:ea typeface="標楷體" pitchFamily="65" charset="-120"/>
                <a:cs typeface="Times New Roman" pitchFamily="18" charset="0"/>
              </a:rPr>
              <a:t>必須安裝否則</a:t>
            </a:r>
            <a:r>
              <a:rPr lang="en-US" altLang="zh-TW" sz="2000" dirty="0" err="1" smtClean="0">
                <a:latin typeface="Times New Roman" pitchFamily="18" charset="0"/>
                <a:ea typeface="標楷體" pitchFamily="65" charset="-120"/>
                <a:cs typeface="Times New Roman" pitchFamily="18" charset="0"/>
              </a:rPr>
              <a:t>NetAnim</a:t>
            </a:r>
            <a:r>
              <a:rPr lang="zh-TW" altLang="en-US" sz="2000" dirty="0" smtClean="0">
                <a:latin typeface="Times New Roman" pitchFamily="18" charset="0"/>
                <a:ea typeface="標楷體" pitchFamily="65" charset="-120"/>
                <a:cs typeface="Times New Roman" pitchFamily="18" charset="0"/>
              </a:rPr>
              <a:t>圖形程式無法啟動。</a:t>
            </a:r>
            <a:endParaRPr lang="en-US" altLang="zh-TW" sz="2000" dirty="0" smtClean="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13</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(3/18)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1043608" y="2091580"/>
            <a:ext cx="6192456" cy="3713683"/>
          </a:xfrm>
          <a:prstGeom prst="rect">
            <a:avLst/>
          </a:prstGeom>
        </p:spPr>
      </p:pic>
    </p:spTree>
    <p:extLst>
      <p:ext uri="{BB962C8B-B14F-4D97-AF65-F5344CB8AC3E}">
        <p14:creationId xmlns:p14="http://schemas.microsoft.com/office/powerpoint/2010/main" val="3746175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Times New Roman" pitchFamily="18" charset="0"/>
                <a:ea typeface="標楷體" pitchFamily="65" charset="-120"/>
                <a:cs typeface="Times New Roman" pitchFamily="18" charset="0"/>
              </a:rPr>
              <a:t>安裝開發套件庫來源，輸入以下指令安裝。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smtClean="0"/>
              <a:t>mercurial</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14</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(4/18)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899592" y="2204864"/>
            <a:ext cx="6336704" cy="3010173"/>
          </a:xfrm>
          <a:prstGeom prst="rect">
            <a:avLst/>
          </a:prstGeom>
        </p:spPr>
      </p:pic>
    </p:spTree>
    <p:extLst>
      <p:ext uri="{BB962C8B-B14F-4D97-AF65-F5344CB8AC3E}">
        <p14:creationId xmlns:p14="http://schemas.microsoft.com/office/powerpoint/2010/main" val="2063430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r>
              <a:rPr lang="zh-TW" altLang="en-US" sz="2400" dirty="0" smtClean="0">
                <a:latin typeface="Times New Roman" pitchFamily="18" charset="0"/>
                <a:ea typeface="標楷體" pitchFamily="65" charset="-120"/>
                <a:cs typeface="Times New Roman" pitchFamily="18" charset="0"/>
              </a:rPr>
              <a:t>。</a:t>
            </a:r>
            <a:endParaRPr lang="en-US" altLang="zh-TW" sz="2400" dirty="0" smtClean="0">
              <a:latin typeface="Times New Roman" pitchFamily="18" charset="0"/>
              <a:ea typeface="標楷體" pitchFamily="65" charset="-120"/>
              <a:cs typeface="Times New Roman" pitchFamily="18" charset="0"/>
            </a:endParaRPr>
          </a:p>
          <a:p>
            <a:pPr lvl="1"/>
            <a:r>
              <a:rPr lang="zh-TW" altLang="en-US" sz="2000" dirty="0" smtClean="0">
                <a:latin typeface="Times New Roman" pitchFamily="18" charset="0"/>
                <a:ea typeface="標楷體" pitchFamily="65" charset="-120"/>
                <a:cs typeface="Times New Roman" pitchFamily="18" charset="0"/>
              </a:rPr>
              <a:t>用來擷取支援的開發工具包</a:t>
            </a:r>
            <a:endParaRPr lang="zh-TW" altLang="en-US" sz="3600"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15</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(4/18)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971600" y="2204864"/>
            <a:ext cx="5394326" cy="3423898"/>
          </a:xfrm>
          <a:prstGeom prst="rect">
            <a:avLst/>
          </a:prstGeom>
        </p:spPr>
      </p:pic>
    </p:spTree>
    <p:extLst>
      <p:ext uri="{BB962C8B-B14F-4D97-AF65-F5344CB8AC3E}">
        <p14:creationId xmlns:p14="http://schemas.microsoft.com/office/powerpoint/2010/main" val="12082664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rPr>
              <a:t>bazaar</a:t>
            </a:r>
            <a:r>
              <a:rPr lang="zh-TW" altLang="en-US" sz="2000" dirty="0" smtClean="0">
                <a:latin typeface="標楷體" panose="03000509000000000000" pitchFamily="65" charset="-120"/>
                <a:ea typeface="標楷體" panose="03000509000000000000" pitchFamily="65" charset="-120"/>
              </a:rPr>
              <a:t>將</a:t>
            </a:r>
            <a:r>
              <a:rPr lang="en-US" altLang="zh-TW" sz="2000" dirty="0" smtClean="0">
                <a:latin typeface="標楷體" panose="03000509000000000000" pitchFamily="65" charset="-120"/>
                <a:ea typeface="標楷體" panose="03000509000000000000" pitchFamily="65" charset="-120"/>
              </a:rPr>
              <a:t>python</a:t>
            </a:r>
            <a:r>
              <a:rPr lang="zh-TW" altLang="en-US" sz="2000" dirty="0" smtClean="0">
                <a:latin typeface="標楷體" panose="03000509000000000000" pitchFamily="65" charset="-120"/>
                <a:ea typeface="標楷體" panose="03000509000000000000" pitchFamily="65" charset="-120"/>
              </a:rPr>
              <a:t>綁定到</a:t>
            </a:r>
            <a:r>
              <a:rPr lang="en-US" altLang="zh-TW" sz="2000" dirty="0" smtClean="0">
                <a:latin typeface="標楷體" panose="03000509000000000000" pitchFamily="65" charset="-120"/>
                <a:ea typeface="標楷體" panose="03000509000000000000" pitchFamily="65" charset="-120"/>
              </a:rPr>
              <a:t>NS3</a:t>
            </a:r>
            <a:r>
              <a:rPr lang="zh-TW" altLang="en-US" sz="2000" dirty="0" smtClean="0">
                <a:latin typeface="標楷體" panose="03000509000000000000" pitchFamily="65" charset="-120"/>
                <a:ea typeface="標楷體" panose="03000509000000000000" pitchFamily="65" charset="-120"/>
              </a:rPr>
              <a:t>模組中</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bzr</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16</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(5/18)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952107" y="2142504"/>
            <a:ext cx="6428205" cy="3524556"/>
          </a:xfrm>
          <a:prstGeom prst="rect">
            <a:avLst/>
          </a:prstGeom>
        </p:spPr>
      </p:pic>
    </p:spTree>
    <p:extLst>
      <p:ext uri="{BB962C8B-B14F-4D97-AF65-F5344CB8AC3E}">
        <p14:creationId xmlns:p14="http://schemas.microsoft.com/office/powerpoint/2010/main" val="2888073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endParaRPr lang="en-US" altLang="zh-TW" sz="2400" dirty="0">
              <a:latin typeface="Times New Roman" pitchFamily="18" charset="0"/>
              <a:ea typeface="標楷體" pitchFamily="65" charset="-120"/>
              <a:cs typeface="Times New Roman" pitchFamily="18" charset="0"/>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17</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(5/18)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7" name="圖片 6"/>
          <p:cNvPicPr>
            <a:picLocks noChangeAspect="1"/>
          </p:cNvPicPr>
          <p:nvPr/>
        </p:nvPicPr>
        <p:blipFill>
          <a:blip r:embed="rId3"/>
          <a:stretch>
            <a:fillRect/>
          </a:stretch>
        </p:blipFill>
        <p:spPr>
          <a:xfrm>
            <a:off x="971600" y="1988840"/>
            <a:ext cx="4896544" cy="3568268"/>
          </a:xfrm>
          <a:prstGeom prst="rect">
            <a:avLst/>
          </a:prstGeom>
        </p:spPr>
      </p:pic>
    </p:spTree>
    <p:extLst>
      <p:ext uri="{BB962C8B-B14F-4D97-AF65-F5344CB8AC3E}">
        <p14:creationId xmlns:p14="http://schemas.microsoft.com/office/powerpoint/2010/main" val="1353551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rPr>
              <a:t>python</a:t>
            </a:r>
            <a:r>
              <a:rPr lang="zh-TW" altLang="en-US" sz="2000" dirty="0" smtClean="0">
                <a:latin typeface="標楷體" panose="03000509000000000000" pitchFamily="65" charset="-120"/>
                <a:ea typeface="標楷體" panose="03000509000000000000" pitchFamily="65" charset="-120"/>
              </a:rPr>
              <a:t>編譯過程額外需要的函數庫</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cmake</a:t>
            </a:r>
            <a:r>
              <a:rPr lang="en-US" altLang="zh-TW" sz="1600" dirty="0" smtClean="0">
                <a:latin typeface="Times New Roman" pitchFamily="18" charset="0"/>
                <a:ea typeface="標楷體" pitchFamily="65" charset="-120"/>
                <a:cs typeface="Times New Roman" pitchFamily="18" charset="0"/>
              </a:rPr>
              <a:t> libc6-dev libc6-dev-i386 g++-</a:t>
            </a:r>
            <a:r>
              <a:rPr lang="en-US" altLang="zh-TW" sz="1600" dirty="0" err="1" smtClean="0">
                <a:latin typeface="Times New Roman" pitchFamily="18" charset="0"/>
                <a:ea typeface="標楷體" pitchFamily="65" charset="-120"/>
                <a:cs typeface="Times New Roman" pitchFamily="18" charset="0"/>
              </a:rPr>
              <a:t>multilib</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18</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(6/18)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971600" y="2146187"/>
            <a:ext cx="5544616" cy="3735735"/>
          </a:xfrm>
          <a:prstGeom prst="rect">
            <a:avLst/>
          </a:prstGeom>
        </p:spPr>
      </p:pic>
    </p:spTree>
    <p:extLst>
      <p:ext uri="{BB962C8B-B14F-4D97-AF65-F5344CB8AC3E}">
        <p14:creationId xmlns:p14="http://schemas.microsoft.com/office/powerpoint/2010/main" val="40214602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endParaRPr lang="en-US" altLang="zh-TW" sz="2400" dirty="0">
              <a:latin typeface="Times New Roman" pitchFamily="18" charset="0"/>
              <a:ea typeface="標楷體" pitchFamily="65" charset="-120"/>
              <a:cs typeface="Times New Roman" pitchFamily="18" charset="0"/>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19</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(6/18)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8" name="圖片 7"/>
          <p:cNvPicPr>
            <a:picLocks noChangeAspect="1"/>
          </p:cNvPicPr>
          <p:nvPr/>
        </p:nvPicPr>
        <p:blipFill>
          <a:blip r:embed="rId3"/>
          <a:stretch>
            <a:fillRect/>
          </a:stretch>
        </p:blipFill>
        <p:spPr>
          <a:xfrm>
            <a:off x="971600" y="2068849"/>
            <a:ext cx="4032448" cy="3808423"/>
          </a:xfrm>
          <a:prstGeom prst="rect">
            <a:avLst/>
          </a:prstGeom>
        </p:spPr>
      </p:pic>
    </p:spTree>
    <p:extLst>
      <p:ext uri="{BB962C8B-B14F-4D97-AF65-F5344CB8AC3E}">
        <p14:creationId xmlns:p14="http://schemas.microsoft.com/office/powerpoint/2010/main" val="3412720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707E3090-757B-4552-A8D5-02BB91CAA485}" type="slidenum">
              <a:rPr lang="en-US" altLang="zh-TW"/>
              <a:pPr/>
              <a:t>2</a:t>
            </a:fld>
            <a:endParaRPr lang="en-US" altLang="zh-TW"/>
          </a:p>
        </p:txBody>
      </p:sp>
      <p:sp>
        <p:nvSpPr>
          <p:cNvPr id="6148" name="Rectangle 2"/>
          <p:cNvSpPr>
            <a:spLocks noGrp="1" noChangeArrowheads="1"/>
          </p:cNvSpPr>
          <p:nvPr>
            <p:ph type="title"/>
          </p:nvPr>
        </p:nvSpPr>
        <p:spPr/>
        <p:txBody>
          <a:bodyPr/>
          <a:lstStyle/>
          <a:p>
            <a:pPr eaLnBrk="1" hangingPunct="1">
              <a:defRPr/>
            </a:pP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Outline</a:t>
            </a:r>
            <a:endParaRPr lang="en-US" altLang="zh-TW" sz="3200" b="1"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76" name="Rectangle 3"/>
          <p:cNvSpPr>
            <a:spLocks noGrp="1" noChangeArrowheads="1"/>
          </p:cNvSpPr>
          <p:nvPr>
            <p:ph type="body" idx="1"/>
          </p:nvPr>
        </p:nvSpPr>
        <p:spPr/>
        <p:txBody>
          <a:bodyPr/>
          <a:lstStyle/>
          <a:p>
            <a:pPr eaLnBrk="1" hangingPunct="1">
              <a:lnSpc>
                <a:spcPct val="90000"/>
              </a:lnSpc>
            </a:pPr>
            <a:r>
              <a:rPr lang="en-US" altLang="zh-TW" sz="2400" dirty="0" smtClean="0">
                <a:latin typeface="Times New Roman" pitchFamily="18" charset="0"/>
                <a:ea typeface="標楷體" pitchFamily="65" charset="-120"/>
                <a:cs typeface="Times New Roman" pitchFamily="18" charset="0"/>
              </a:rPr>
              <a:t>NS3</a:t>
            </a:r>
            <a:r>
              <a:rPr lang="zh-TW" altLang="en-US" sz="2400" dirty="0" smtClean="0">
                <a:latin typeface="Times New Roman" pitchFamily="18" charset="0"/>
                <a:ea typeface="標楷體" pitchFamily="65" charset="-120"/>
                <a:cs typeface="Times New Roman" pitchFamily="18" charset="0"/>
              </a:rPr>
              <a:t> 模擬軟體簡介</a:t>
            </a:r>
            <a:endParaRPr lang="en-US" altLang="zh-TW" sz="2400" dirty="0" smtClean="0">
              <a:latin typeface="Times New Roman" pitchFamily="18" charset="0"/>
              <a:ea typeface="標楷體" pitchFamily="65" charset="-120"/>
              <a:cs typeface="Times New Roman" pitchFamily="18" charset="0"/>
            </a:endParaRPr>
          </a:p>
          <a:p>
            <a:pPr eaLnBrk="1" hangingPunct="1">
              <a:lnSpc>
                <a:spcPct val="90000"/>
              </a:lnSpc>
            </a:pPr>
            <a:endParaRPr lang="en-US" altLang="zh-TW" sz="2400" dirty="0">
              <a:latin typeface="Times New Roman" pitchFamily="18" charset="0"/>
              <a:ea typeface="標楷體" pitchFamily="65" charset="-120"/>
              <a:cs typeface="Times New Roman" pitchFamily="18" charset="0"/>
            </a:endParaRPr>
          </a:p>
          <a:p>
            <a:pPr eaLnBrk="1" hangingPunct="1">
              <a:lnSpc>
                <a:spcPct val="90000"/>
              </a:lnSpc>
            </a:pPr>
            <a:r>
              <a:rPr lang="en-US" altLang="zh-TW" sz="2400" dirty="0" smtClean="0">
                <a:latin typeface="Times New Roman" pitchFamily="18" charset="0"/>
                <a:ea typeface="標楷體" pitchFamily="65" charset="-120"/>
                <a:cs typeface="Times New Roman" pitchFamily="18" charset="0"/>
              </a:rPr>
              <a:t>NS3 Simulator</a:t>
            </a:r>
            <a:r>
              <a:rPr lang="zh-TW" altLang="en-US" sz="2400" dirty="0" smtClean="0">
                <a:latin typeface="Times New Roman" pitchFamily="18" charset="0"/>
                <a:ea typeface="標楷體" pitchFamily="65" charset="-120"/>
                <a:cs typeface="Times New Roman" pitchFamily="18" charset="0"/>
              </a:rPr>
              <a:t>實驗架構與設備</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r>
              <a:rPr lang="zh-TW" altLang="en-US" sz="2400" dirty="0" smtClean="0">
                <a:latin typeface="Times New Roman" pitchFamily="18" charset="0"/>
                <a:ea typeface="標楷體" pitchFamily="65" charset="-120"/>
                <a:cs typeface="Times New Roman" pitchFamily="18" charset="0"/>
              </a:rPr>
              <a:t>系統安裝與設定</a:t>
            </a:r>
            <a:endParaRPr lang="en-US" altLang="zh-TW" sz="2400" dirty="0" smtClean="0">
              <a:latin typeface="Times New Roman" pitchFamily="18" charset="0"/>
              <a:ea typeface="標楷體" pitchFamily="65" charset="-120"/>
              <a:cs typeface="Times New Roman" pitchFamily="18" charset="0"/>
            </a:endParaRPr>
          </a:p>
          <a:p>
            <a:pPr eaLnBrk="1" hangingPunct="1">
              <a:lnSpc>
                <a:spcPct val="90000"/>
              </a:lnSpc>
            </a:pPr>
            <a:endParaRPr lang="en-US" altLang="zh-TW" sz="2400" dirty="0" smtClean="0">
              <a:latin typeface="Times New Roman" pitchFamily="18" charset="0"/>
              <a:ea typeface="標楷體" pitchFamily="65" charset="-120"/>
              <a:cs typeface="Times New Roman" pitchFamily="18" charset="0"/>
            </a:endParaRPr>
          </a:p>
          <a:p>
            <a:pPr eaLnBrk="1" hangingPunct="1">
              <a:lnSpc>
                <a:spcPct val="90000"/>
              </a:lnSpc>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測試方法與步驟</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量測效能</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rPr>
              <a:t>xml</a:t>
            </a:r>
            <a:r>
              <a:rPr lang="zh-TW" altLang="en-US" sz="2000" dirty="0" smtClean="0">
                <a:latin typeface="標楷體" panose="03000509000000000000" pitchFamily="65" charset="-120"/>
                <a:ea typeface="標楷體" panose="03000509000000000000" pitchFamily="65" charset="-120"/>
              </a:rPr>
              <a:t>編譯需要的</a:t>
            </a:r>
            <a:r>
              <a:rPr lang="en-US" altLang="zh-TW" sz="2000" dirty="0" smtClean="0">
                <a:latin typeface="標楷體" panose="03000509000000000000" pitchFamily="65" charset="-120"/>
                <a:ea typeface="標楷體" panose="03000509000000000000" pitchFamily="65" charset="-120"/>
              </a:rPr>
              <a:t>Debug</a:t>
            </a:r>
            <a:r>
              <a:rPr lang="zh-TW" altLang="en-US" sz="2000" dirty="0" smtClean="0">
                <a:latin typeface="標楷體" panose="03000509000000000000" pitchFamily="65" charset="-120"/>
                <a:ea typeface="標楷體" panose="03000509000000000000" pitchFamily="65" charset="-120"/>
              </a:rPr>
              <a:t>測試工</a:t>
            </a:r>
            <a:r>
              <a:rPr lang="zh-TW" altLang="en-US" sz="2000" dirty="0">
                <a:latin typeface="標楷體" panose="03000509000000000000" pitchFamily="65" charset="-120"/>
                <a:ea typeface="標楷體" panose="03000509000000000000" pitchFamily="65" charset="-120"/>
              </a:rPr>
              <a:t>具</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gdb</a:t>
            </a:r>
            <a:r>
              <a:rPr lang="en-US" altLang="zh-TW"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valgrind</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20</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(7/18)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971600" y="2204864"/>
            <a:ext cx="6444963" cy="2592288"/>
          </a:xfrm>
          <a:prstGeom prst="rect">
            <a:avLst/>
          </a:prstGeom>
        </p:spPr>
      </p:pic>
    </p:spTree>
    <p:extLst>
      <p:ext uri="{BB962C8B-B14F-4D97-AF65-F5344CB8AC3E}">
        <p14:creationId xmlns:p14="http://schemas.microsoft.com/office/powerpoint/2010/main" val="3639665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en-US" altLang="zh-TW" sz="2000" dirty="0" smtClean="0">
                <a:latin typeface="標楷體" panose="03000509000000000000" pitchFamily="65" charset="-120"/>
                <a:ea typeface="標楷體" panose="03000509000000000000" pitchFamily="65" charset="-120"/>
              </a:rPr>
              <a:t>xml</a:t>
            </a:r>
            <a:r>
              <a:rPr lang="zh-TW" altLang="en-US" sz="2000" dirty="0" smtClean="0">
                <a:latin typeface="標楷體" panose="03000509000000000000" pitchFamily="65" charset="-120"/>
                <a:ea typeface="標楷體" panose="03000509000000000000" pitchFamily="65" charset="-120"/>
              </a:rPr>
              <a:t>是</a:t>
            </a:r>
            <a:r>
              <a:rPr lang="en-US" altLang="zh-TW" sz="2000" dirty="0" err="1" smtClean="0">
                <a:latin typeface="標楷體" panose="03000509000000000000" pitchFamily="65" charset="-120"/>
                <a:ea typeface="標楷體" panose="03000509000000000000" pitchFamily="65" charset="-120"/>
              </a:rPr>
              <a:t>NetAnim</a:t>
            </a:r>
            <a:r>
              <a:rPr lang="zh-TW" altLang="en-US" sz="2000" dirty="0" smtClean="0">
                <a:latin typeface="標楷體" panose="03000509000000000000" pitchFamily="65" charset="-120"/>
                <a:ea typeface="標楷體" panose="03000509000000000000" pitchFamily="65" charset="-120"/>
              </a:rPr>
              <a:t>圖形程式讀取模擬資料的描述檔。</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21</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(7/18)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926629" y="1916832"/>
            <a:ext cx="5328592" cy="3721039"/>
          </a:xfrm>
          <a:prstGeom prst="rect">
            <a:avLst/>
          </a:prstGeom>
        </p:spPr>
      </p:pic>
    </p:spTree>
    <p:extLst>
      <p:ext uri="{BB962C8B-B14F-4D97-AF65-F5344CB8AC3E}">
        <p14:creationId xmlns:p14="http://schemas.microsoft.com/office/powerpoint/2010/main" val="4108529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zh-TW" altLang="en-US" sz="2000" dirty="0" smtClean="0">
                <a:latin typeface="標楷體" panose="03000509000000000000" pitchFamily="65" charset="-120"/>
                <a:ea typeface="標楷體" panose="03000509000000000000" pitchFamily="65" charset="-120"/>
              </a:rPr>
              <a:t>網路模擬器需要的</a:t>
            </a:r>
            <a:r>
              <a:rPr lang="en-US" altLang="zh-TW" sz="2000" dirty="0">
                <a:latin typeface="標楷體" panose="03000509000000000000" pitchFamily="65" charset="-120"/>
                <a:ea typeface="標楷體" panose="03000509000000000000" pitchFamily="65" charset="-120"/>
              </a:rPr>
              <a:t>flex </a:t>
            </a:r>
            <a:r>
              <a:rPr lang="en-US" altLang="zh-TW" sz="2000" dirty="0" smtClean="0">
                <a:latin typeface="標楷體" panose="03000509000000000000" pitchFamily="65" charset="-120"/>
                <a:ea typeface="標楷體" panose="03000509000000000000" pitchFamily="65" charset="-120"/>
              </a:rPr>
              <a:t>lexical</a:t>
            </a:r>
            <a:r>
              <a:rPr lang="zh-TW" altLang="en-US" sz="2000" dirty="0" smtClean="0">
                <a:latin typeface="標楷體" panose="03000509000000000000" pitchFamily="65" charset="-120"/>
                <a:ea typeface="標楷體" panose="03000509000000000000" pitchFamily="65" charset="-120"/>
              </a:rPr>
              <a:t>分析器與</a:t>
            </a:r>
            <a:r>
              <a:rPr lang="en-US" altLang="zh-TW" sz="2000" dirty="0">
                <a:latin typeface="標楷體" panose="03000509000000000000" pitchFamily="65" charset="-120"/>
                <a:ea typeface="標楷體" panose="03000509000000000000" pitchFamily="65" charset="-120"/>
              </a:rPr>
              <a:t>bison </a:t>
            </a:r>
            <a:r>
              <a:rPr lang="en-US" altLang="zh-TW" sz="2000" dirty="0" smtClean="0">
                <a:latin typeface="標楷體" panose="03000509000000000000" pitchFamily="65" charset="-120"/>
                <a:ea typeface="標楷體" panose="03000509000000000000" pitchFamily="65" charset="-120"/>
              </a:rPr>
              <a:t>parser</a:t>
            </a:r>
            <a:r>
              <a:rPr lang="zh-TW" altLang="en-US" sz="2000" dirty="0" smtClean="0">
                <a:latin typeface="標楷體" panose="03000509000000000000" pitchFamily="65" charset="-120"/>
                <a:ea typeface="標楷體" panose="03000509000000000000" pitchFamily="65" charset="-120"/>
              </a:rPr>
              <a:t>產生器</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flex bison </a:t>
            </a:r>
            <a:r>
              <a:rPr lang="en-US" altLang="zh-TW" sz="1600" dirty="0" err="1" smtClean="0">
                <a:latin typeface="Times New Roman" pitchFamily="18" charset="0"/>
                <a:ea typeface="標楷體" pitchFamily="65" charset="-120"/>
                <a:cs typeface="Times New Roman" pitchFamily="18" charset="0"/>
              </a:rPr>
              <a:t>libfl</a:t>
            </a:r>
            <a:r>
              <a:rPr lang="en-US" altLang="zh-TW" sz="1600" dirty="0" smtClean="0">
                <a:latin typeface="Times New Roman" pitchFamily="18" charset="0"/>
                <a:ea typeface="標楷體" pitchFamily="65" charset="-120"/>
                <a:cs typeface="Times New Roman" pitchFamily="18" charset="0"/>
              </a:rPr>
              <a:t>-dev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22</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(8/18)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7" name="圖片 6"/>
          <p:cNvPicPr>
            <a:picLocks noChangeAspect="1"/>
          </p:cNvPicPr>
          <p:nvPr/>
        </p:nvPicPr>
        <p:blipFill>
          <a:blip r:embed="rId3"/>
          <a:stretch>
            <a:fillRect/>
          </a:stretch>
        </p:blipFill>
        <p:spPr>
          <a:xfrm>
            <a:off x="971599" y="2487566"/>
            <a:ext cx="6451487" cy="2885649"/>
          </a:xfrm>
          <a:prstGeom prst="rect">
            <a:avLst/>
          </a:prstGeom>
        </p:spPr>
      </p:pic>
    </p:spTree>
    <p:extLst>
      <p:ext uri="{BB962C8B-B14F-4D97-AF65-F5344CB8AC3E}">
        <p14:creationId xmlns:p14="http://schemas.microsoft.com/office/powerpoint/2010/main" val="9663491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endParaRPr lang="en-US" altLang="zh-TW" sz="2400" dirty="0">
              <a:latin typeface="Times New Roman" pitchFamily="18" charset="0"/>
              <a:ea typeface="標楷體" pitchFamily="65" charset="-120"/>
              <a:cs typeface="Times New Roman" pitchFamily="18" charset="0"/>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23</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(8/18)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8" name="圖片 7"/>
          <p:cNvPicPr>
            <a:picLocks noChangeAspect="1"/>
          </p:cNvPicPr>
          <p:nvPr/>
        </p:nvPicPr>
        <p:blipFill>
          <a:blip r:embed="rId3"/>
          <a:stretch>
            <a:fillRect/>
          </a:stretch>
        </p:blipFill>
        <p:spPr>
          <a:xfrm>
            <a:off x="899592" y="2132856"/>
            <a:ext cx="5256584" cy="3531767"/>
          </a:xfrm>
          <a:prstGeom prst="rect">
            <a:avLst/>
          </a:prstGeom>
        </p:spPr>
      </p:pic>
    </p:spTree>
    <p:extLst>
      <p:ext uri="{BB962C8B-B14F-4D97-AF65-F5344CB8AC3E}">
        <p14:creationId xmlns:p14="http://schemas.microsoft.com/office/powerpoint/2010/main" val="3076774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err="1" smtClean="0">
                <a:latin typeface="標楷體" panose="03000509000000000000" pitchFamily="65" charset="-120"/>
                <a:ea typeface="標楷體" panose="03000509000000000000" pitchFamily="65" charset="-120"/>
                <a:cs typeface="Times New Roman" pitchFamily="18" charset="0"/>
              </a:rPr>
              <a:t>pcap</a:t>
            </a:r>
            <a:r>
              <a:rPr lang="en-US" altLang="zh-TW" sz="2000" dirty="0" smtClean="0">
                <a:latin typeface="標楷體" panose="03000509000000000000" pitchFamily="65" charset="-120"/>
                <a:ea typeface="標楷體" panose="03000509000000000000" pitchFamily="65" charset="-120"/>
                <a:cs typeface="Times New Roman" pitchFamily="18" charset="0"/>
              </a:rPr>
              <a:t> </a:t>
            </a:r>
            <a:r>
              <a:rPr lang="en-US" altLang="zh-TW" sz="2000" dirty="0">
                <a:latin typeface="標楷體" panose="03000509000000000000" pitchFamily="65" charset="-120"/>
                <a:ea typeface="標楷體" panose="03000509000000000000" pitchFamily="65" charset="-120"/>
              </a:rPr>
              <a:t>packet </a:t>
            </a:r>
            <a:r>
              <a:rPr lang="en-US" altLang="zh-TW" sz="2000" dirty="0" smtClean="0">
                <a:latin typeface="標楷體" panose="03000509000000000000" pitchFamily="65" charset="-120"/>
                <a:ea typeface="標楷體" panose="03000509000000000000" pitchFamily="65" charset="-120"/>
              </a:rPr>
              <a:t>traces</a:t>
            </a:r>
            <a:r>
              <a:rPr lang="zh-TW" altLang="en-US" sz="2000" dirty="0" smtClean="0">
                <a:latin typeface="標楷體" panose="03000509000000000000" pitchFamily="65" charset="-120"/>
                <a:ea typeface="標楷體" panose="03000509000000000000" pitchFamily="65" charset="-120"/>
              </a:rPr>
              <a:t>封包讀取工具，</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tcpdump</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24</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(9/18)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1043608" y="2204864"/>
            <a:ext cx="4572235" cy="1543129"/>
          </a:xfrm>
          <a:prstGeom prst="rect">
            <a:avLst/>
          </a:prstGeom>
        </p:spPr>
      </p:pic>
      <p:pic>
        <p:nvPicPr>
          <p:cNvPr id="3" name="圖片 2"/>
          <p:cNvPicPr>
            <a:picLocks noChangeAspect="1"/>
          </p:cNvPicPr>
          <p:nvPr/>
        </p:nvPicPr>
        <p:blipFill>
          <a:blip r:embed="rId4"/>
          <a:stretch>
            <a:fillRect/>
          </a:stretch>
        </p:blipFill>
        <p:spPr>
          <a:xfrm>
            <a:off x="1030907" y="3747993"/>
            <a:ext cx="4597636" cy="2216264"/>
          </a:xfrm>
          <a:prstGeom prst="rect">
            <a:avLst/>
          </a:prstGeom>
        </p:spPr>
      </p:pic>
    </p:spTree>
    <p:extLst>
      <p:ext uri="{BB962C8B-B14F-4D97-AF65-F5344CB8AC3E}">
        <p14:creationId xmlns:p14="http://schemas.microsoft.com/office/powerpoint/2010/main" val="3972535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安裝輕量型資料庫</a:t>
            </a:r>
            <a:r>
              <a:rPr lang="en-US" altLang="zh-TW" sz="2000" dirty="0" err="1" smtClean="0">
                <a:latin typeface="標楷體" panose="03000509000000000000" pitchFamily="65" charset="-120"/>
                <a:ea typeface="標楷體" panose="03000509000000000000" pitchFamily="65" charset="-120"/>
                <a:cs typeface="Times New Roman" pitchFamily="18" charset="0"/>
              </a:rPr>
              <a:t>sqlite</a:t>
            </a:r>
            <a:r>
              <a:rPr lang="zh-TW" altLang="en-US" sz="2000" dirty="0" smtClean="0">
                <a:latin typeface="標楷體" panose="03000509000000000000" pitchFamily="65" charset="-120"/>
                <a:ea typeface="標楷體" panose="03000509000000000000" pitchFamily="65" charset="-120"/>
                <a:cs typeface="Times New Roman" pitchFamily="18" charset="0"/>
              </a:rPr>
              <a:t>提</a:t>
            </a:r>
            <a:r>
              <a:rPr lang="zh-TW" altLang="en-US" sz="2000" dirty="0">
                <a:latin typeface="標楷體" panose="03000509000000000000" pitchFamily="65" charset="-120"/>
                <a:ea typeface="標楷體" panose="03000509000000000000" pitchFamily="65" charset="-120"/>
                <a:cs typeface="Times New Roman" pitchFamily="18" charset="0"/>
              </a:rPr>
              <a:t>供</a:t>
            </a:r>
            <a:r>
              <a:rPr lang="zh-TW" altLang="en-US" sz="2000" dirty="0" smtClean="0">
                <a:latin typeface="標楷體" panose="03000509000000000000" pitchFamily="65" charset="-120"/>
                <a:ea typeface="標楷體" panose="03000509000000000000" pitchFamily="65" charset="-120"/>
                <a:cs typeface="Times New Roman" pitchFamily="18" charset="0"/>
              </a:rPr>
              <a:t>數據儲存分析</a:t>
            </a:r>
            <a:r>
              <a:rPr lang="zh-TW" altLang="en-US" sz="2000" dirty="0" smtClean="0">
                <a:latin typeface="標楷體" panose="03000509000000000000" pitchFamily="65" charset="-120"/>
                <a:ea typeface="標楷體" panose="03000509000000000000" pitchFamily="65" charset="-120"/>
              </a:rPr>
              <a:t>，</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a:t>
            </a:r>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sqlite</a:t>
            </a:r>
            <a:r>
              <a:rPr lang="en-US" altLang="zh-TW" sz="1600" dirty="0" smtClean="0">
                <a:latin typeface="Times New Roman" pitchFamily="18" charset="0"/>
                <a:ea typeface="標楷體" pitchFamily="65" charset="-120"/>
                <a:cs typeface="Times New Roman" pitchFamily="18" charset="0"/>
              </a:rPr>
              <a:t> sqlite3 libsqlite3-dev </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25</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(10/18)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971600" y="2276872"/>
            <a:ext cx="5615130" cy="2592288"/>
          </a:xfrm>
          <a:prstGeom prst="rect">
            <a:avLst/>
          </a:prstGeom>
        </p:spPr>
      </p:pic>
    </p:spTree>
    <p:extLst>
      <p:ext uri="{BB962C8B-B14F-4D97-AF65-F5344CB8AC3E}">
        <p14:creationId xmlns:p14="http://schemas.microsoft.com/office/powerpoint/2010/main" val="1019015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en-US" altLang="zh-TW" sz="2000" dirty="0" err="1" smtClean="0">
                <a:latin typeface="標楷體" panose="03000509000000000000" pitchFamily="65" charset="-120"/>
                <a:ea typeface="標楷體" panose="03000509000000000000" pitchFamily="65" charset="-120"/>
                <a:cs typeface="Times New Roman" pitchFamily="18" charset="0"/>
              </a:rPr>
              <a:t>sqlite</a:t>
            </a:r>
            <a:r>
              <a:rPr lang="zh-TW" altLang="en-US" sz="2000" dirty="0" smtClean="0">
                <a:latin typeface="標楷體" panose="03000509000000000000" pitchFamily="65" charset="-120"/>
                <a:ea typeface="標楷體" panose="03000509000000000000" pitchFamily="65" charset="-120"/>
                <a:cs typeface="Times New Roman" pitchFamily="18" charset="0"/>
              </a:rPr>
              <a:t>是一套比</a:t>
            </a:r>
            <a:r>
              <a:rPr lang="en-US" altLang="zh-TW" sz="2000" dirty="0" smtClean="0">
                <a:latin typeface="標楷體" panose="03000509000000000000" pitchFamily="65" charset="-120"/>
                <a:ea typeface="標楷體" panose="03000509000000000000" pitchFamily="65" charset="-120"/>
                <a:cs typeface="Times New Roman" pitchFamily="18" charset="0"/>
              </a:rPr>
              <a:t>MySQL</a:t>
            </a:r>
            <a:r>
              <a:rPr lang="zh-TW" altLang="en-US" sz="2000" dirty="0" smtClean="0">
                <a:latin typeface="標楷體" panose="03000509000000000000" pitchFamily="65" charset="-120"/>
                <a:ea typeface="標楷體" panose="03000509000000000000" pitchFamily="65" charset="-120"/>
                <a:cs typeface="Times New Roman" pitchFamily="18" charset="0"/>
              </a:rPr>
              <a:t>更輕量級的資料庫，常用於手機儲存空間提供</a:t>
            </a:r>
            <a:r>
              <a:rPr lang="en-US" altLang="zh-TW" sz="2000" dirty="0" smtClean="0">
                <a:latin typeface="標楷體" panose="03000509000000000000" pitchFamily="65" charset="-120"/>
                <a:ea typeface="標楷體" panose="03000509000000000000" pitchFamily="65" charset="-120"/>
                <a:cs typeface="Times New Roman" pitchFamily="18" charset="0"/>
              </a:rPr>
              <a:t>App</a:t>
            </a:r>
            <a:r>
              <a:rPr lang="zh-TW" altLang="en-US" sz="2000" dirty="0" smtClean="0">
                <a:latin typeface="標楷體" panose="03000509000000000000" pitchFamily="65" charset="-120"/>
                <a:ea typeface="標楷體" panose="03000509000000000000" pitchFamily="65" charset="-120"/>
                <a:cs typeface="Times New Roman" pitchFamily="18" charset="0"/>
              </a:rPr>
              <a:t>所需儲存的設定檔，以及開發模組在研發階段所需記錄檔。</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26</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(10/18)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971600" y="2132902"/>
            <a:ext cx="5457140" cy="3600354"/>
          </a:xfrm>
          <a:prstGeom prst="rect">
            <a:avLst/>
          </a:prstGeom>
        </p:spPr>
      </p:pic>
    </p:spTree>
    <p:extLst>
      <p:ext uri="{BB962C8B-B14F-4D97-AF65-F5344CB8AC3E}">
        <p14:creationId xmlns:p14="http://schemas.microsoft.com/office/powerpoint/2010/main" val="604865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cs typeface="Times New Roman" pitchFamily="18" charset="0"/>
              </a:rPr>
              <a:t>xml</a:t>
            </a:r>
            <a:r>
              <a:rPr lang="zh-TW" altLang="en-US" sz="2000" dirty="0" smtClean="0">
                <a:latin typeface="標楷體" panose="03000509000000000000" pitchFamily="65" charset="-120"/>
                <a:ea typeface="標楷體" panose="03000509000000000000" pitchFamily="65" charset="-120"/>
                <a:cs typeface="Times New Roman" pitchFamily="18" charset="0"/>
              </a:rPr>
              <a:t>相關函數庫作相關數據設定儲存，</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libxml2 libxml2-dev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27</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(11/18)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8" name="圖片 7"/>
          <p:cNvPicPr>
            <a:picLocks noChangeAspect="1"/>
          </p:cNvPicPr>
          <p:nvPr/>
        </p:nvPicPr>
        <p:blipFill>
          <a:blip r:embed="rId3"/>
          <a:stretch>
            <a:fillRect/>
          </a:stretch>
        </p:blipFill>
        <p:spPr>
          <a:xfrm>
            <a:off x="971600" y="2276872"/>
            <a:ext cx="5954726" cy="2304256"/>
          </a:xfrm>
          <a:prstGeom prst="rect">
            <a:avLst/>
          </a:prstGeom>
        </p:spPr>
      </p:pic>
    </p:spTree>
    <p:extLst>
      <p:ext uri="{BB962C8B-B14F-4D97-AF65-F5344CB8AC3E}">
        <p14:creationId xmlns:p14="http://schemas.microsoft.com/office/powerpoint/2010/main" val="884178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en-US" altLang="zh-TW" sz="2000" dirty="0" smtClean="0">
                <a:latin typeface="標楷體" panose="03000509000000000000" pitchFamily="65" charset="-120"/>
                <a:ea typeface="標楷體" panose="03000509000000000000" pitchFamily="65" charset="-120"/>
                <a:cs typeface="Times New Roman" pitchFamily="18" charset="0"/>
              </a:rPr>
              <a:t>xml</a:t>
            </a:r>
            <a:r>
              <a:rPr lang="zh-TW" altLang="en-US" sz="2000" dirty="0" smtClean="0">
                <a:latin typeface="標楷體" panose="03000509000000000000" pitchFamily="65" charset="-120"/>
                <a:ea typeface="標楷體" panose="03000509000000000000" pitchFamily="65" charset="-120"/>
                <a:cs typeface="Times New Roman" pitchFamily="18" charset="0"/>
              </a:rPr>
              <a:t>函數庫與</a:t>
            </a:r>
            <a:r>
              <a:rPr lang="en-US" altLang="zh-TW" sz="2000" dirty="0" err="1" smtClean="0">
                <a:latin typeface="標楷體" panose="03000509000000000000" pitchFamily="65" charset="-120"/>
                <a:ea typeface="標楷體" panose="03000509000000000000" pitchFamily="65" charset="-120"/>
                <a:cs typeface="Times New Roman" pitchFamily="18" charset="0"/>
              </a:rPr>
              <a:t>sqlite</a:t>
            </a:r>
            <a:r>
              <a:rPr lang="zh-TW" altLang="en-US" sz="2000" dirty="0" smtClean="0">
                <a:latin typeface="標楷體" panose="03000509000000000000" pitchFamily="65" charset="-120"/>
                <a:ea typeface="標楷體" panose="03000509000000000000" pitchFamily="65" charset="-120"/>
                <a:cs typeface="Times New Roman" pitchFamily="18" charset="0"/>
              </a:rPr>
              <a:t>資料庫在設定描述檔與資料儲存都是常用套件</a:t>
            </a:r>
            <a:endParaRPr lang="en-US" altLang="zh-TW" sz="2000" dirty="0" smtClean="0">
              <a:latin typeface="標楷體" panose="03000509000000000000" pitchFamily="65" charset="-120"/>
              <a:ea typeface="標楷體" panose="03000509000000000000" pitchFamily="65" charset="-120"/>
              <a:cs typeface="Times New Roman" pitchFamily="18" charset="0"/>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28</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(11/18)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9" name="圖片 8"/>
          <p:cNvPicPr>
            <a:picLocks noChangeAspect="1"/>
          </p:cNvPicPr>
          <p:nvPr/>
        </p:nvPicPr>
        <p:blipFill>
          <a:blip r:embed="rId3"/>
          <a:stretch>
            <a:fillRect/>
          </a:stretch>
        </p:blipFill>
        <p:spPr>
          <a:xfrm>
            <a:off x="971600" y="2139252"/>
            <a:ext cx="5616624" cy="3690036"/>
          </a:xfrm>
          <a:prstGeom prst="rect">
            <a:avLst/>
          </a:prstGeom>
        </p:spPr>
      </p:pic>
    </p:spTree>
    <p:extLst>
      <p:ext uri="{BB962C8B-B14F-4D97-AF65-F5344CB8AC3E}">
        <p14:creationId xmlns:p14="http://schemas.microsoft.com/office/powerpoint/2010/main" val="3590808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cs typeface="Times New Roman" pitchFamily="18" charset="0"/>
              </a:rPr>
              <a:t>GTK</a:t>
            </a:r>
            <a:r>
              <a:rPr lang="zh-TW" altLang="en-US" sz="2000" dirty="0" smtClean="0">
                <a:latin typeface="標楷體" panose="03000509000000000000" pitchFamily="65" charset="-120"/>
                <a:ea typeface="標楷體" panose="03000509000000000000" pitchFamily="65" charset="-120"/>
                <a:cs typeface="Times New Roman" pitchFamily="18" charset="0"/>
              </a:rPr>
              <a:t>圖形軟體開發工具包，</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libgtk2.0-0 libgtk2.0-dev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29</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(12/18)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959819" y="2204864"/>
            <a:ext cx="5340373" cy="3101111"/>
          </a:xfrm>
          <a:prstGeom prst="rect">
            <a:avLst/>
          </a:prstGeom>
        </p:spPr>
      </p:pic>
    </p:spTree>
    <p:extLst>
      <p:ext uri="{BB962C8B-B14F-4D97-AF65-F5344CB8AC3E}">
        <p14:creationId xmlns:p14="http://schemas.microsoft.com/office/powerpoint/2010/main" val="2346109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06E3F3E3-65B9-4146-B50C-06C56ACE3DAE}" type="slidenum">
              <a:rPr lang="en-US" altLang="zh-TW"/>
              <a:pPr/>
              <a:t>3</a:t>
            </a:fld>
            <a:endParaRPr lang="en-US" altLang="zh-TW"/>
          </a:p>
        </p:txBody>
      </p:sp>
      <p:sp>
        <p:nvSpPr>
          <p:cNvPr id="6148" name="Rectangle 2"/>
          <p:cNvSpPr>
            <a:spLocks noGrp="1" noChangeArrowheads="1"/>
          </p:cNvSpPr>
          <p:nvPr>
            <p:ph type="title"/>
          </p:nvPr>
        </p:nvSpPr>
        <p:spPr/>
        <p:txBody>
          <a:bodyPr/>
          <a:lstStyle/>
          <a:p>
            <a:pPr eaLnBrk="1" hangingPunct="1">
              <a:defRPr/>
            </a:pPr>
            <a:r>
              <a:rPr lang="en-US" altLang="zh-TW"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NS3</a:t>
            </a:r>
            <a:r>
              <a:rPr lang="zh-TW" altLang="en-US"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模擬實驗軟體簡介</a:t>
            </a:r>
            <a:endParaRPr lang="en-US" altLang="zh-TW"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72" name="Rectangle 3"/>
          <p:cNvSpPr>
            <a:spLocks noGrp="1" noChangeArrowheads="1"/>
          </p:cNvSpPr>
          <p:nvPr>
            <p:ph type="body" idx="1"/>
          </p:nvPr>
        </p:nvSpPr>
        <p:spPr>
          <a:xfrm>
            <a:off x="539750" y="1773238"/>
            <a:ext cx="8229600" cy="4525962"/>
          </a:xfrm>
        </p:spPr>
        <p:txBody>
          <a:bodyPr/>
          <a:lstStyle/>
          <a:p>
            <a:pPr eaLnBrk="1" hangingPunct="1">
              <a:lnSpc>
                <a:spcPct val="90000"/>
              </a:lnSpc>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NS3</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是一個由</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程式語言撰寫的網路傳輸</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模擬軟體，可</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提供各大專院校通訊系所學生教學以及有興趣從事網路傳輸效能研究領域的專家學者使用，是一套方便又實用的模擬軟體。</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NS3</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模組套件中內建大量範例程式檔，可以透過網路動畫模擬器</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NAM（</a:t>
            </a:r>
            <a:r>
              <a:rPr lang="en-US" altLang="zh-TW" sz="2000" dirty="0" err="1" smtClean="0"/>
              <a:t>Network</a:t>
            </a:r>
            <a:r>
              <a:rPr lang="en-US" altLang="zh-TW" sz="2000" dirty="0" smtClean="0"/>
              <a:t> </a:t>
            </a:r>
            <a:r>
              <a:rPr lang="en-US" altLang="zh-TW" sz="2000" dirty="0"/>
              <a:t>Animator N</a:t>
            </a:r>
            <a:r>
              <a:rPr lang="en-US" altLang="zh-TW" sz="2000" dirty="0" smtClean="0"/>
              <a:t>am</a:t>
            </a:r>
            <a:r>
              <a:rPr lang="zh-TW" altLang="en-US" sz="2000" dirty="0" smtClean="0">
                <a:latin typeface="新細明體" panose="02020500000000000000" pitchFamily="18" charset="-120"/>
                <a:ea typeface="新細明體" panose="02020500000000000000" pitchFamily="18" charset="-120"/>
                <a:cs typeface="Times New Roman" panose="02020603050405020304" pitchFamily="18" charset="0"/>
              </a:rPr>
              <a:t>）</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以圖形介面展示來觀察各種網路傳輸方式與效能。</a:t>
            </a:r>
            <a:endPar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endParaRPr>
          </a:p>
          <a:p>
            <a:pPr eaLnBrk="1" hangingPunct="1">
              <a:lnSpc>
                <a:spcPct val="90000"/>
              </a:lnSpc>
            </a:pP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在</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NS3</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模組中的模擬程式可以使用</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C++</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或</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Python</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程式語言撰寫，模擬結果可透過</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NAM</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來觀察，由於</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NS3</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可以編譯產生</a:t>
            </a:r>
            <a:r>
              <a:rPr lang="en-US" altLang="zh-TW" sz="2000" dirty="0" err="1" smtClean="0">
                <a:latin typeface="標楷體" panose="03000509000000000000" pitchFamily="65" charset="-120"/>
                <a:ea typeface="標楷體" panose="03000509000000000000" pitchFamily="65" charset="-120"/>
                <a:cs typeface="Times New Roman" panose="02020603050405020304" pitchFamily="18" charset="0"/>
              </a:rPr>
              <a:t>pcap</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的</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trace</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檔案，也可以用其他工具透過讀取</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trace</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檔案來分析網路模擬過程</a:t>
            </a: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a:t>
            </a: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eaLnBrk="1" hangingPunct="1">
              <a:lnSpc>
                <a:spcPct val="90000"/>
              </a:lnSpc>
            </a:pP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這裡我們介紹</a:t>
            </a:r>
            <a:r>
              <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rPr>
              <a:t>NS3</a:t>
            </a:r>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的安裝與設定須注意的相關事項，並提供簡易圖形界面模擬範例程式展示，讓初學者可以快速入門。</a:t>
            </a:r>
            <a:endPar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en-US" altLang="zh-TW" sz="2000" dirty="0" smtClean="0">
                <a:latin typeface="標楷體" panose="03000509000000000000" pitchFamily="65" charset="-120"/>
                <a:ea typeface="標楷體" panose="03000509000000000000" pitchFamily="65" charset="-120"/>
                <a:cs typeface="Times New Roman" pitchFamily="18" charset="0"/>
              </a:rPr>
              <a:t>GTK</a:t>
            </a:r>
            <a:r>
              <a:rPr lang="zh-TW" altLang="en-US" sz="2000" dirty="0" smtClean="0">
                <a:latin typeface="標楷體" panose="03000509000000000000" pitchFamily="65" charset="-120"/>
                <a:ea typeface="標楷體" panose="03000509000000000000" pitchFamily="65" charset="-120"/>
                <a:cs typeface="Times New Roman" pitchFamily="18" charset="0"/>
              </a:rPr>
              <a:t>開發工具包用以支援</a:t>
            </a:r>
            <a:r>
              <a:rPr lang="en-US" altLang="zh-TW" sz="2000" dirty="0" err="1" smtClean="0">
                <a:latin typeface="標楷體" panose="03000509000000000000" pitchFamily="65" charset="-120"/>
                <a:ea typeface="標楷體" panose="03000509000000000000" pitchFamily="65" charset="-120"/>
                <a:cs typeface="Times New Roman" pitchFamily="18" charset="0"/>
              </a:rPr>
              <a:t>NetAnim</a:t>
            </a:r>
            <a:r>
              <a:rPr lang="zh-TW" altLang="en-US" sz="2000" dirty="0" smtClean="0">
                <a:latin typeface="標楷體" panose="03000509000000000000" pitchFamily="65" charset="-120"/>
                <a:ea typeface="標楷體" panose="03000509000000000000" pitchFamily="65" charset="-120"/>
                <a:cs typeface="Times New Roman" pitchFamily="18" charset="0"/>
              </a:rPr>
              <a:t>圖形程式套件</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30</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(12/18)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1043608" y="2148122"/>
            <a:ext cx="5040560" cy="3586407"/>
          </a:xfrm>
          <a:prstGeom prst="rect">
            <a:avLst/>
          </a:prstGeom>
        </p:spPr>
      </p:pic>
    </p:spTree>
    <p:extLst>
      <p:ext uri="{BB962C8B-B14F-4D97-AF65-F5344CB8AC3E}">
        <p14:creationId xmlns:p14="http://schemas.microsoft.com/office/powerpoint/2010/main" val="2452396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安裝虛擬機器與</a:t>
            </a:r>
            <a:r>
              <a:rPr lang="en-US" altLang="zh-TW" sz="2000" dirty="0" smtClean="0">
                <a:latin typeface="標楷體" panose="03000509000000000000" pitchFamily="65" charset="-120"/>
                <a:ea typeface="標楷體" panose="03000509000000000000" pitchFamily="65" charset="-120"/>
                <a:cs typeface="Times New Roman" pitchFamily="18" charset="0"/>
              </a:rPr>
              <a:t>NS3</a:t>
            </a:r>
            <a:r>
              <a:rPr lang="zh-TW" altLang="en-US" sz="2000" dirty="0" smtClean="0">
                <a:latin typeface="標楷體" panose="03000509000000000000" pitchFamily="65" charset="-120"/>
                <a:ea typeface="標楷體" panose="03000509000000000000" pitchFamily="65" charset="-120"/>
                <a:cs typeface="Times New Roman" pitchFamily="18" charset="0"/>
              </a:rPr>
              <a:t>模組實驗工具，</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vtun</a:t>
            </a:r>
            <a:r>
              <a:rPr lang="en-US" altLang="zh-TW"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lxc</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31</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(13/18)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1043607" y="2130856"/>
            <a:ext cx="5292071" cy="3674408"/>
          </a:xfrm>
          <a:prstGeom prst="rect">
            <a:avLst/>
          </a:prstGeom>
        </p:spPr>
      </p:pic>
    </p:spTree>
    <p:extLst>
      <p:ext uri="{BB962C8B-B14F-4D97-AF65-F5344CB8AC3E}">
        <p14:creationId xmlns:p14="http://schemas.microsoft.com/office/powerpoint/2010/main" val="4203175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endParaRPr lang="en-US" altLang="zh-TW" sz="2400" dirty="0">
              <a:latin typeface="Times New Roman" pitchFamily="18" charset="0"/>
              <a:ea typeface="標楷體" pitchFamily="65" charset="-120"/>
              <a:cs typeface="Times New Roman" pitchFamily="18" charset="0"/>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32</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(13/18)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971600" y="2161827"/>
            <a:ext cx="5577079" cy="3715445"/>
          </a:xfrm>
          <a:prstGeom prst="rect">
            <a:avLst/>
          </a:prstGeom>
        </p:spPr>
      </p:pic>
    </p:spTree>
    <p:extLst>
      <p:ext uri="{BB962C8B-B14F-4D97-AF65-F5344CB8AC3E}">
        <p14:creationId xmlns:p14="http://schemas.microsoft.com/office/powerpoint/2010/main" val="4012735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安裝程式碼檢查公用程序，</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uncrustify</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33</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(14/18)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1115616" y="2175721"/>
            <a:ext cx="4273794" cy="1519731"/>
          </a:xfrm>
          <a:prstGeom prst="rect">
            <a:avLst/>
          </a:prstGeom>
        </p:spPr>
      </p:pic>
      <p:pic>
        <p:nvPicPr>
          <p:cNvPr id="5" name="圖片 4"/>
          <p:cNvPicPr>
            <a:picLocks noChangeAspect="1"/>
          </p:cNvPicPr>
          <p:nvPr/>
        </p:nvPicPr>
        <p:blipFill>
          <a:blip r:embed="rId4"/>
          <a:stretch>
            <a:fillRect/>
          </a:stretch>
        </p:blipFill>
        <p:spPr>
          <a:xfrm>
            <a:off x="1115616" y="3695452"/>
            <a:ext cx="4257430" cy="2178492"/>
          </a:xfrm>
          <a:prstGeom prst="rect">
            <a:avLst/>
          </a:prstGeom>
        </p:spPr>
      </p:pic>
    </p:spTree>
    <p:extLst>
      <p:ext uri="{BB962C8B-B14F-4D97-AF65-F5344CB8AC3E}">
        <p14:creationId xmlns:p14="http://schemas.microsoft.com/office/powerpoint/2010/main" val="2095699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cs typeface="Times New Roman" pitchFamily="18" charset="0"/>
              </a:rPr>
              <a:t>python for </a:t>
            </a:r>
            <a:r>
              <a:rPr lang="en-US" altLang="zh-TW" sz="2000" dirty="0" smtClean="0">
                <a:latin typeface="標楷體" panose="03000509000000000000" pitchFamily="65" charset="-120"/>
                <a:ea typeface="標楷體" panose="03000509000000000000" pitchFamily="65" charset="-120"/>
              </a:rPr>
              <a:t>Sphinx</a:t>
            </a:r>
            <a:r>
              <a:rPr lang="zh-TW" altLang="en-US" sz="2000" dirty="0" smtClean="0">
                <a:latin typeface="標楷體" panose="03000509000000000000" pitchFamily="65" charset="-120"/>
                <a:ea typeface="標楷體" panose="03000509000000000000" pitchFamily="65" charset="-120"/>
              </a:rPr>
              <a:t>的</a:t>
            </a:r>
            <a:r>
              <a:rPr lang="en-US" altLang="zh-TW" sz="2000" dirty="0">
                <a:latin typeface="標楷體" panose="03000509000000000000" pitchFamily="65" charset="-120"/>
                <a:ea typeface="標楷體" panose="03000509000000000000" pitchFamily="65" charset="-120"/>
              </a:rPr>
              <a:t>tutorial</a:t>
            </a:r>
            <a:r>
              <a:rPr lang="zh-TW" altLang="en-US" sz="2000" dirty="0" smtClean="0">
                <a:latin typeface="標楷體" panose="03000509000000000000" pitchFamily="65" charset="-120"/>
                <a:ea typeface="標楷體" panose="03000509000000000000" pitchFamily="65" charset="-120"/>
                <a:cs typeface="Times New Roman" pitchFamily="18" charset="0"/>
              </a:rPr>
              <a:t>，</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python-sphinx </a:t>
            </a:r>
            <a:r>
              <a:rPr lang="en-US" altLang="zh-TW" sz="1600" dirty="0" err="1" smtClean="0">
                <a:latin typeface="Times New Roman" pitchFamily="18" charset="0"/>
                <a:ea typeface="標楷體" pitchFamily="65" charset="-120"/>
                <a:cs typeface="Times New Roman" pitchFamily="18" charset="0"/>
              </a:rPr>
              <a:t>dia</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34</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(15/18)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971600" y="2071716"/>
            <a:ext cx="5396082" cy="3301499"/>
          </a:xfrm>
          <a:prstGeom prst="rect">
            <a:avLst/>
          </a:prstGeom>
        </p:spPr>
      </p:pic>
    </p:spTree>
    <p:extLst>
      <p:ext uri="{BB962C8B-B14F-4D97-AF65-F5344CB8AC3E}">
        <p14:creationId xmlns:p14="http://schemas.microsoft.com/office/powerpoint/2010/main" val="2893439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a:t>
            </a:r>
            <a:r>
              <a:rPr lang="zh-TW" altLang="en-US" sz="2400" dirty="0" smtClean="0">
                <a:latin typeface="Times New Roman" pitchFamily="18" charset="0"/>
                <a:ea typeface="標楷體" pitchFamily="65" charset="-120"/>
                <a:cs typeface="Times New Roman" pitchFamily="18" charset="0"/>
              </a:rPr>
              <a:t>安裝。</a:t>
            </a:r>
            <a:endParaRPr lang="zh-TW" altLang="en-US" sz="3600"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35</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(15/18)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1043608" y="2229299"/>
            <a:ext cx="5004579" cy="3287933"/>
          </a:xfrm>
          <a:prstGeom prst="rect">
            <a:avLst/>
          </a:prstGeom>
        </p:spPr>
      </p:pic>
    </p:spTree>
    <p:extLst>
      <p:ext uri="{BB962C8B-B14F-4D97-AF65-F5344CB8AC3E}">
        <p14:creationId xmlns:p14="http://schemas.microsoft.com/office/powerpoint/2010/main" val="13197488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t>ns-3-pyviz</a:t>
            </a:r>
            <a:r>
              <a:rPr lang="zh-TW" altLang="en-US" sz="2000" dirty="0" smtClean="0">
                <a:latin typeface="標楷體" panose="03000509000000000000" pitchFamily="65" charset="-120"/>
                <a:ea typeface="標楷體" panose="03000509000000000000" pitchFamily="65" charset="-120"/>
              </a:rPr>
              <a:t>的可視化工具</a:t>
            </a:r>
            <a:r>
              <a:rPr lang="zh-TW" altLang="en-US" sz="2000" dirty="0" smtClean="0">
                <a:latin typeface="標楷體" panose="03000509000000000000" pitchFamily="65" charset="-120"/>
                <a:ea typeface="標楷體" panose="03000509000000000000" pitchFamily="65" charset="-120"/>
                <a:cs typeface="Times New Roman" pitchFamily="18" charset="0"/>
              </a:rPr>
              <a:t>，</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python-</a:t>
            </a:r>
            <a:r>
              <a:rPr lang="en-US" altLang="zh-TW" sz="1600" dirty="0" err="1" smtClean="0">
                <a:latin typeface="Times New Roman" pitchFamily="18" charset="0"/>
                <a:ea typeface="標楷體" pitchFamily="65" charset="-120"/>
                <a:cs typeface="Times New Roman" pitchFamily="18" charset="0"/>
              </a:rPr>
              <a:t>pygraphviz</a:t>
            </a:r>
            <a:r>
              <a:rPr lang="en-US" altLang="zh-TW" sz="1600" dirty="0" smtClean="0">
                <a:latin typeface="Times New Roman" pitchFamily="18" charset="0"/>
                <a:ea typeface="標楷體" pitchFamily="65" charset="-120"/>
                <a:cs typeface="Times New Roman" pitchFamily="18" charset="0"/>
              </a:rPr>
              <a:t> python-kiwi python-</a:t>
            </a:r>
            <a:r>
              <a:rPr lang="en-US" altLang="zh-TW" sz="1600" dirty="0" err="1" smtClean="0">
                <a:latin typeface="Times New Roman" pitchFamily="18" charset="0"/>
                <a:ea typeface="標楷體" pitchFamily="65" charset="-120"/>
                <a:cs typeface="Times New Roman" pitchFamily="18" charset="0"/>
              </a:rPr>
              <a:t>pygoocanvas</a:t>
            </a:r>
            <a:r>
              <a:rPr lang="en-US" altLang="zh-TW"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libgoocanvas</a:t>
            </a:r>
            <a:r>
              <a:rPr lang="en-US" altLang="zh-TW" sz="1600" dirty="0" smtClean="0">
                <a:latin typeface="Times New Roman" pitchFamily="18" charset="0"/>
                <a:ea typeface="標楷體" pitchFamily="65" charset="-120"/>
                <a:cs typeface="Times New Roman" pitchFamily="18" charset="0"/>
              </a:rPr>
              <a:t>-dev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36</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(16/18)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971600" y="2324422"/>
            <a:ext cx="6316607" cy="3048793"/>
          </a:xfrm>
          <a:prstGeom prst="rect">
            <a:avLst/>
          </a:prstGeom>
        </p:spPr>
      </p:pic>
    </p:spTree>
    <p:extLst>
      <p:ext uri="{BB962C8B-B14F-4D97-AF65-F5344CB8AC3E}">
        <p14:creationId xmlns:p14="http://schemas.microsoft.com/office/powerpoint/2010/main" val="13541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詢問是否安裝請輸入</a:t>
            </a:r>
            <a:r>
              <a:rPr lang="en-US" altLang="zh-TW" sz="2000" dirty="0">
                <a:latin typeface="Times New Roman" pitchFamily="18" charset="0"/>
                <a:ea typeface="標楷體" pitchFamily="65" charset="-120"/>
                <a:cs typeface="Times New Roman" pitchFamily="18" charset="0"/>
              </a:rPr>
              <a:t>Y</a:t>
            </a:r>
            <a:r>
              <a:rPr lang="zh-TW" altLang="en-US" sz="2000" dirty="0">
                <a:latin typeface="Times New Roman" pitchFamily="18" charset="0"/>
                <a:ea typeface="標楷體" pitchFamily="65" charset="-120"/>
                <a:cs typeface="Times New Roman" pitchFamily="18" charset="0"/>
              </a:rPr>
              <a:t>同意安裝。</a:t>
            </a:r>
            <a:endParaRPr lang="zh-TW" altLang="en-US" sz="2000"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37</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(16/18)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1115615" y="2276872"/>
            <a:ext cx="4675943" cy="3600400"/>
          </a:xfrm>
          <a:prstGeom prst="rect">
            <a:avLst/>
          </a:prstGeom>
        </p:spPr>
      </p:pic>
    </p:spTree>
    <p:extLst>
      <p:ext uri="{BB962C8B-B14F-4D97-AF65-F5344CB8AC3E}">
        <p14:creationId xmlns:p14="http://schemas.microsoft.com/office/powerpoint/2010/main" val="3454543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err="1">
                <a:latin typeface="標楷體" panose="03000509000000000000" pitchFamily="65" charset="-120"/>
                <a:ea typeface="標楷體" panose="03000509000000000000" pitchFamily="65" charset="-120"/>
              </a:rPr>
              <a:t>openflow</a:t>
            </a:r>
            <a:r>
              <a:rPr lang="en-US" altLang="zh-TW" sz="2000" dirty="0">
                <a:latin typeface="標楷體" panose="03000509000000000000" pitchFamily="65" charset="-120"/>
                <a:ea typeface="標楷體" panose="03000509000000000000" pitchFamily="65" charset="-120"/>
              </a:rPr>
              <a:t> </a:t>
            </a:r>
            <a:r>
              <a:rPr lang="en-US" altLang="zh-TW" sz="2000" dirty="0" smtClean="0">
                <a:latin typeface="標楷體" panose="03000509000000000000" pitchFamily="65" charset="-120"/>
                <a:ea typeface="標楷體" panose="03000509000000000000" pitchFamily="65" charset="-120"/>
              </a:rPr>
              <a:t>module</a:t>
            </a:r>
            <a:r>
              <a:rPr lang="zh-TW" altLang="en-US" sz="2000" dirty="0" smtClean="0">
                <a:latin typeface="標楷體" panose="03000509000000000000" pitchFamily="65" charset="-120"/>
                <a:ea typeface="標楷體" panose="03000509000000000000" pitchFamily="65" charset="-120"/>
                <a:cs typeface="Times New Roman" pitchFamily="18" charset="0"/>
              </a:rPr>
              <a:t>，</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libboost</a:t>
            </a:r>
            <a:r>
              <a:rPr lang="en-US" altLang="zh-TW" sz="1600" dirty="0" smtClean="0">
                <a:latin typeface="Times New Roman" pitchFamily="18" charset="0"/>
                <a:ea typeface="標楷體" pitchFamily="65" charset="-120"/>
                <a:cs typeface="Times New Roman" pitchFamily="18" charset="0"/>
              </a:rPr>
              <a:t>-signals-dev </a:t>
            </a:r>
            <a:r>
              <a:rPr lang="en-US" altLang="zh-TW" sz="1600" dirty="0" err="1" smtClean="0">
                <a:latin typeface="Times New Roman" pitchFamily="18" charset="0"/>
                <a:ea typeface="標楷體" pitchFamily="65" charset="-120"/>
                <a:cs typeface="Times New Roman" pitchFamily="18" charset="0"/>
              </a:rPr>
              <a:t>libboost</a:t>
            </a:r>
            <a:r>
              <a:rPr lang="en-US" altLang="zh-TW" sz="1600" dirty="0" smtClean="0">
                <a:latin typeface="Times New Roman" pitchFamily="18" charset="0"/>
                <a:ea typeface="標楷體" pitchFamily="65" charset="-120"/>
                <a:cs typeface="Times New Roman" pitchFamily="18" charset="0"/>
              </a:rPr>
              <a:t>-</a:t>
            </a:r>
            <a:r>
              <a:rPr lang="en-US" altLang="zh-TW" sz="1600" dirty="0" err="1" smtClean="0">
                <a:latin typeface="Times New Roman" pitchFamily="18" charset="0"/>
                <a:ea typeface="標楷體" pitchFamily="65" charset="-120"/>
                <a:cs typeface="Times New Roman" pitchFamily="18" charset="0"/>
              </a:rPr>
              <a:t>filesystem</a:t>
            </a:r>
            <a:r>
              <a:rPr lang="en-US" altLang="zh-TW" sz="1600" dirty="0" smtClean="0">
                <a:latin typeface="Times New Roman" pitchFamily="18" charset="0"/>
                <a:ea typeface="標楷體" pitchFamily="65" charset="-120"/>
                <a:cs typeface="Times New Roman" pitchFamily="18" charset="0"/>
              </a:rPr>
              <a:t>-dev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38</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(17/18)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4" name="圖片 3"/>
          <p:cNvPicPr>
            <a:picLocks noChangeAspect="1"/>
          </p:cNvPicPr>
          <p:nvPr/>
        </p:nvPicPr>
        <p:blipFill>
          <a:blip r:embed="rId3"/>
          <a:stretch>
            <a:fillRect/>
          </a:stretch>
        </p:blipFill>
        <p:spPr>
          <a:xfrm>
            <a:off x="899591" y="2452230"/>
            <a:ext cx="5965483" cy="3209018"/>
          </a:xfrm>
          <a:prstGeom prst="rect">
            <a:avLst/>
          </a:prstGeom>
        </p:spPr>
      </p:pic>
    </p:spTree>
    <p:extLst>
      <p:ext uri="{BB962C8B-B14F-4D97-AF65-F5344CB8AC3E}">
        <p14:creationId xmlns:p14="http://schemas.microsoft.com/office/powerpoint/2010/main" val="2709656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需要一些擴充</a:t>
            </a:r>
            <a:r>
              <a:rPr lang="en-US" altLang="zh-TW" sz="2000" dirty="0" smtClean="0">
                <a:latin typeface="標楷體" panose="03000509000000000000" pitchFamily="65" charset="-120"/>
                <a:ea typeface="標楷體" panose="03000509000000000000" pitchFamily="65" charset="-120"/>
                <a:cs typeface="Times New Roman" pitchFamily="18" charset="0"/>
              </a:rPr>
              <a:t>C++</a:t>
            </a:r>
            <a:r>
              <a:rPr lang="zh-TW" altLang="en-US" sz="2000" dirty="0" smtClean="0">
                <a:latin typeface="標楷體" panose="03000509000000000000" pitchFamily="65" charset="-120"/>
                <a:ea typeface="標楷體" panose="03000509000000000000" pitchFamily="65" charset="-120"/>
                <a:cs typeface="Times New Roman" pitchFamily="18" charset="0"/>
              </a:rPr>
              <a:t>功能性的程式庫</a:t>
            </a:r>
            <a:r>
              <a:rPr lang="en-US" altLang="zh-TW" sz="2000" dirty="0" smtClean="0">
                <a:latin typeface="標楷體" panose="03000509000000000000" pitchFamily="65" charset="-120"/>
                <a:ea typeface="標楷體" panose="03000509000000000000" pitchFamily="65" charset="-120"/>
                <a:cs typeface="Times New Roman" pitchFamily="18" charset="0"/>
              </a:rPr>
              <a:t>boost libraries</a:t>
            </a:r>
            <a:r>
              <a:rPr lang="zh-TW" altLang="en-US" sz="2000" dirty="0" smtClean="0">
                <a:latin typeface="Times New Roman" pitchFamily="18" charset="0"/>
                <a:ea typeface="標楷體" pitchFamily="65" charset="-120"/>
                <a:cs typeface="Times New Roman" pitchFamily="18" charset="0"/>
              </a:rPr>
              <a:t>。</a:t>
            </a:r>
            <a:endParaRPr lang="en-US" altLang="zh-TW" sz="2000" dirty="0" smtClean="0">
              <a:latin typeface="Times New Roman" pitchFamily="18" charset="0"/>
              <a:ea typeface="標楷體" pitchFamily="65" charset="-120"/>
              <a:cs typeface="Times New Roman" pitchFamily="18" charset="0"/>
            </a:endParaRPr>
          </a:p>
          <a:p>
            <a:pPr marL="457200" lvl="1" indent="0">
              <a:buNone/>
            </a:pPr>
            <a:r>
              <a:rPr lang="zh-TW" altLang="en-US" sz="1600" dirty="0" smtClean="0">
                <a:latin typeface="Times New Roman" pitchFamily="18" charset="0"/>
                <a:ea typeface="標楷體" pitchFamily="65" charset="-120"/>
                <a:cs typeface="Times New Roman" pitchFamily="18" charset="0"/>
              </a:rPr>
              <a:t> </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39</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(17/18)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1043608" y="2060848"/>
            <a:ext cx="5303730" cy="3528392"/>
          </a:xfrm>
          <a:prstGeom prst="rect">
            <a:avLst/>
          </a:prstGeom>
        </p:spPr>
      </p:pic>
    </p:spTree>
    <p:extLst>
      <p:ext uri="{BB962C8B-B14F-4D97-AF65-F5344CB8AC3E}">
        <p14:creationId xmlns:p14="http://schemas.microsoft.com/office/powerpoint/2010/main" val="406251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06E3F3E3-65B9-4146-B50C-06C56ACE3DAE}" type="slidenum">
              <a:rPr lang="en-US" altLang="zh-TW"/>
              <a:pPr/>
              <a:t>4</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實驗架構 </a:t>
            </a:r>
            <a:endParaRPr lang="en-US" altLang="zh-TW"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72" name="Rectangle 3"/>
          <p:cNvSpPr>
            <a:spLocks noGrp="1" noChangeArrowheads="1"/>
          </p:cNvSpPr>
          <p:nvPr>
            <p:ph type="body" idx="1"/>
          </p:nvPr>
        </p:nvSpPr>
        <p:spPr>
          <a:xfrm>
            <a:off x="539750" y="1773238"/>
            <a:ext cx="8229600" cy="4525962"/>
          </a:xfrm>
        </p:spPr>
        <p:txBody>
          <a:bodyPr/>
          <a:lstStyle/>
          <a:p>
            <a:pPr eaLnBrk="1" hangingPunct="1">
              <a:lnSpc>
                <a:spcPct val="90000"/>
              </a:lnSpc>
            </a:pPr>
            <a:endParaRPr lang="en-US" altLang="zh-TW" sz="240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smtClean="0">
              <a:ea typeface="標楷體" panose="03000509000000000000" pitchFamily="65" charset="-120"/>
              <a:cs typeface="Times New Roman" panose="02020603050405020304" pitchFamily="18" charset="0"/>
            </a:endParaRPr>
          </a:p>
        </p:txBody>
      </p:sp>
      <p:pic>
        <p:nvPicPr>
          <p:cNvPr id="2" name="圖片 1"/>
          <p:cNvPicPr>
            <a:picLocks noChangeAspect="1"/>
          </p:cNvPicPr>
          <p:nvPr/>
        </p:nvPicPr>
        <p:blipFill>
          <a:blip r:embed="rId3"/>
          <a:stretch>
            <a:fillRect/>
          </a:stretch>
        </p:blipFill>
        <p:spPr>
          <a:xfrm>
            <a:off x="457200" y="1349233"/>
            <a:ext cx="7704856" cy="4960087"/>
          </a:xfrm>
          <a:prstGeom prst="rect">
            <a:avLst/>
          </a:prstGeom>
        </p:spPr>
      </p:pic>
    </p:spTree>
    <p:extLst>
      <p:ext uri="{BB962C8B-B14F-4D97-AF65-F5344CB8AC3E}">
        <p14:creationId xmlns:p14="http://schemas.microsoft.com/office/powerpoint/2010/main" val="38058561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標楷體" panose="03000509000000000000" pitchFamily="65" charset="-120"/>
                <a:ea typeface="標楷體" panose="03000509000000000000" pitchFamily="65" charset="-120"/>
                <a:cs typeface="Times New Roman" pitchFamily="18" charset="0"/>
              </a:rPr>
              <a:t> </a:t>
            </a:r>
            <a:r>
              <a:rPr lang="zh-TW" altLang="en-US" sz="2000" dirty="0" smtClean="0">
                <a:latin typeface="標楷體" panose="03000509000000000000" pitchFamily="65" charset="-120"/>
                <a:ea typeface="標楷體" panose="03000509000000000000" pitchFamily="65" charset="-120"/>
                <a:cs typeface="Times New Roman" pitchFamily="18" charset="0"/>
              </a:rPr>
              <a:t>安裝</a:t>
            </a:r>
            <a:r>
              <a:rPr lang="en-US" altLang="zh-TW" sz="2000" dirty="0" smtClean="0">
                <a:latin typeface="標楷體" panose="03000509000000000000" pitchFamily="65" charset="-120"/>
                <a:ea typeface="標楷體" panose="03000509000000000000" pitchFamily="65" charset="-120"/>
                <a:cs typeface="Times New Roman" pitchFamily="18" charset="0"/>
              </a:rPr>
              <a:t>MPI</a:t>
            </a:r>
            <a:r>
              <a:rPr lang="zh-TW" altLang="en-US" sz="2000" dirty="0" smtClean="0">
                <a:latin typeface="標楷體" panose="03000509000000000000" pitchFamily="65" charset="-120"/>
                <a:ea typeface="標楷體" panose="03000509000000000000" pitchFamily="65" charset="-120"/>
                <a:cs typeface="Times New Roman" pitchFamily="18" charset="0"/>
              </a:rPr>
              <a:t>的發佈模擬</a:t>
            </a:r>
            <a:r>
              <a:rPr lang="zh-TW" altLang="en-US" sz="2000" dirty="0" smtClean="0">
                <a:latin typeface="標楷體" panose="03000509000000000000" pitchFamily="65" charset="-120"/>
                <a:ea typeface="標楷體" panose="03000509000000000000" pitchFamily="65" charset="-120"/>
              </a:rPr>
              <a:t>工具</a:t>
            </a:r>
            <a:r>
              <a:rPr lang="zh-TW" altLang="en-US" sz="2000" dirty="0" smtClean="0">
                <a:latin typeface="標楷體" panose="03000509000000000000" pitchFamily="65" charset="-120"/>
                <a:ea typeface="標楷體" panose="03000509000000000000" pitchFamily="65" charset="-120"/>
                <a:cs typeface="Times New Roman" pitchFamily="18" charset="0"/>
              </a:rPr>
              <a:t>，</a:t>
            </a:r>
            <a:r>
              <a:rPr lang="zh-TW" altLang="en-US" sz="2000" dirty="0" smtClean="0">
                <a:latin typeface="Times New Roman" pitchFamily="18" charset="0"/>
                <a:ea typeface="標楷體" pitchFamily="65" charset="-120"/>
                <a:cs typeface="Times New Roman" pitchFamily="18" charset="0"/>
              </a:rPr>
              <a:t>輸入以下指令安裝。</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openmpi</a:t>
            </a:r>
            <a:r>
              <a:rPr lang="en-US" altLang="zh-TW" sz="1600" dirty="0" smtClean="0">
                <a:latin typeface="Times New Roman" pitchFamily="18" charset="0"/>
                <a:ea typeface="標楷體" pitchFamily="65" charset="-120"/>
                <a:cs typeface="Times New Roman" pitchFamily="18" charset="0"/>
              </a:rPr>
              <a:t>-bin </a:t>
            </a:r>
            <a:r>
              <a:rPr lang="en-US" altLang="zh-TW" sz="1600" dirty="0" err="1" smtClean="0">
                <a:latin typeface="Times New Roman" pitchFamily="18" charset="0"/>
                <a:ea typeface="標楷體" pitchFamily="65" charset="-120"/>
                <a:cs typeface="Times New Roman" pitchFamily="18" charset="0"/>
              </a:rPr>
              <a:t>openmpi</a:t>
            </a:r>
            <a:r>
              <a:rPr lang="en-US" altLang="zh-TW" sz="1600" dirty="0" smtClean="0">
                <a:latin typeface="Times New Roman" pitchFamily="18" charset="0"/>
                <a:ea typeface="標楷體" pitchFamily="65" charset="-120"/>
                <a:cs typeface="Times New Roman" pitchFamily="18" charset="0"/>
              </a:rPr>
              <a:t>-common </a:t>
            </a:r>
            <a:r>
              <a:rPr lang="en-US" altLang="zh-TW" sz="1600" dirty="0" err="1" smtClean="0">
                <a:latin typeface="Times New Roman" pitchFamily="18" charset="0"/>
                <a:ea typeface="標楷體" pitchFamily="65" charset="-120"/>
                <a:cs typeface="Times New Roman" pitchFamily="18" charset="0"/>
              </a:rPr>
              <a:t>openmpi</a:t>
            </a:r>
            <a:r>
              <a:rPr lang="en-US" altLang="zh-TW" sz="1600" dirty="0" smtClean="0">
                <a:latin typeface="Times New Roman" pitchFamily="18" charset="0"/>
                <a:ea typeface="標楷體" pitchFamily="65" charset="-120"/>
                <a:cs typeface="Times New Roman" pitchFamily="18" charset="0"/>
              </a:rPr>
              <a:t>-doc </a:t>
            </a:r>
            <a:r>
              <a:rPr lang="en-US" altLang="zh-TW" sz="1600" dirty="0" err="1" smtClean="0">
                <a:latin typeface="Times New Roman" pitchFamily="18" charset="0"/>
                <a:ea typeface="標楷體" pitchFamily="65" charset="-120"/>
                <a:cs typeface="Times New Roman" pitchFamily="18" charset="0"/>
              </a:rPr>
              <a:t>libopenmpi</a:t>
            </a:r>
            <a:r>
              <a:rPr lang="en-US" altLang="zh-TW" sz="1600" dirty="0" smtClean="0">
                <a:latin typeface="Times New Roman" pitchFamily="18" charset="0"/>
                <a:ea typeface="標楷體" pitchFamily="65" charset="-120"/>
                <a:cs typeface="Times New Roman" pitchFamily="18" charset="0"/>
              </a:rPr>
              <a:t>-dev</a:t>
            </a:r>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40</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(18/18)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971600" y="2348880"/>
            <a:ext cx="6192688" cy="3319968"/>
          </a:xfrm>
          <a:prstGeom prst="rect">
            <a:avLst/>
          </a:prstGeom>
        </p:spPr>
      </p:pic>
    </p:spTree>
    <p:extLst>
      <p:ext uri="{BB962C8B-B14F-4D97-AF65-F5344CB8AC3E}">
        <p14:creationId xmlns:p14="http://schemas.microsoft.com/office/powerpoint/2010/main" val="40060811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400" dirty="0">
                <a:latin typeface="Times New Roman" pitchFamily="18" charset="0"/>
                <a:ea typeface="標楷體" pitchFamily="65" charset="-120"/>
                <a:cs typeface="Times New Roman" pitchFamily="18" charset="0"/>
              </a:rPr>
              <a:t>詢問是否安裝請輸入</a:t>
            </a:r>
            <a:r>
              <a:rPr lang="en-US" altLang="zh-TW" sz="2400" dirty="0">
                <a:latin typeface="Times New Roman" pitchFamily="18" charset="0"/>
                <a:ea typeface="標楷體" pitchFamily="65" charset="-120"/>
                <a:cs typeface="Times New Roman" pitchFamily="18" charset="0"/>
              </a:rPr>
              <a:t>Y</a:t>
            </a:r>
            <a:r>
              <a:rPr lang="zh-TW" altLang="en-US" sz="2400" dirty="0">
                <a:latin typeface="Times New Roman" pitchFamily="18" charset="0"/>
                <a:ea typeface="標楷體" pitchFamily="65" charset="-120"/>
                <a:cs typeface="Times New Roman" pitchFamily="18" charset="0"/>
              </a:rPr>
              <a:t>同意安裝。</a:t>
            </a:r>
            <a:endParaRPr lang="zh-TW" altLang="en-US" sz="2400"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41</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(18/18)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5" name="圖片 4"/>
          <p:cNvPicPr>
            <a:picLocks noChangeAspect="1"/>
          </p:cNvPicPr>
          <p:nvPr/>
        </p:nvPicPr>
        <p:blipFill>
          <a:blip r:embed="rId3"/>
          <a:stretch>
            <a:fillRect/>
          </a:stretch>
        </p:blipFill>
        <p:spPr>
          <a:xfrm>
            <a:off x="1043607" y="2138832"/>
            <a:ext cx="5501825" cy="3594424"/>
          </a:xfrm>
          <a:prstGeom prst="rect">
            <a:avLst/>
          </a:prstGeom>
        </p:spPr>
      </p:pic>
    </p:spTree>
    <p:extLst>
      <p:ext uri="{BB962C8B-B14F-4D97-AF65-F5344CB8AC3E}">
        <p14:creationId xmlns:p14="http://schemas.microsoft.com/office/powerpoint/2010/main" val="1371179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42</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下載</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000" dirty="0" smtClean="0">
                <a:latin typeface="Times New Roman" pitchFamily="18" charset="0"/>
                <a:ea typeface="標楷體" pitchFamily="65" charset="-120"/>
                <a:cs typeface="Times New Roman" pitchFamily="18" charset="0"/>
              </a:rPr>
              <a:t>到</a:t>
            </a:r>
            <a:r>
              <a:rPr lang="en-US" altLang="zh-TW" sz="2000" dirty="0" smtClean="0">
                <a:latin typeface="Times New Roman" pitchFamily="18" charset="0"/>
                <a:ea typeface="標楷體" pitchFamily="65" charset="-120"/>
                <a:cs typeface="Times New Roman" pitchFamily="18" charset="0"/>
              </a:rPr>
              <a:t>NS3</a:t>
            </a:r>
            <a:r>
              <a:rPr lang="zh-TW" altLang="en-US" sz="2000" dirty="0" smtClean="0">
                <a:latin typeface="Times New Roman" pitchFamily="18" charset="0"/>
                <a:ea typeface="標楷體" pitchFamily="65" charset="-120"/>
                <a:cs typeface="Times New Roman" pitchFamily="18" charset="0"/>
              </a:rPr>
              <a:t>官網找到最新釋出的</a:t>
            </a:r>
            <a:r>
              <a:rPr lang="en-US" altLang="zh-TW" sz="2000" dirty="0" smtClean="0">
                <a:latin typeface="Times New Roman" pitchFamily="18" charset="0"/>
                <a:ea typeface="標楷體" pitchFamily="65" charset="-120"/>
                <a:cs typeface="Times New Roman" pitchFamily="18" charset="0"/>
              </a:rPr>
              <a:t>ns-3.24 source code</a:t>
            </a:r>
            <a:r>
              <a:rPr lang="zh-TW" altLang="en-US" sz="2000" dirty="0" smtClean="0">
                <a:latin typeface="Times New Roman" pitchFamily="18" charset="0"/>
                <a:ea typeface="標楷體" pitchFamily="65" charset="-120"/>
                <a:cs typeface="Times New Roman" pitchFamily="18" charset="0"/>
              </a:rPr>
              <a:t>下載連結</a:t>
            </a:r>
            <a:endParaRPr lang="en-US" altLang="zh-TW" sz="2000" dirty="0" smtClean="0">
              <a:latin typeface="Times New Roman" pitchFamily="18" charset="0"/>
              <a:ea typeface="標楷體" pitchFamily="65" charset="-120"/>
              <a:cs typeface="Times New Roman" pitchFamily="18" charset="0"/>
            </a:endParaRPr>
          </a:p>
          <a:p>
            <a:pPr lvl="1" eaLnBrk="1" hangingPunct="1">
              <a:lnSpc>
                <a:spcPct val="90000"/>
              </a:lnSpc>
            </a:pPr>
            <a:r>
              <a:rPr lang="en-US" altLang="zh-TW" sz="1600" dirty="0">
                <a:latin typeface="Times New Roman" pitchFamily="18" charset="0"/>
                <a:ea typeface="標楷體" pitchFamily="65" charset="-120"/>
                <a:cs typeface="Times New Roman" pitchFamily="18" charset="0"/>
              </a:rPr>
              <a:t>https://www.nsnam.org/release/ns-allinone-3.24.1.tar.bz2</a:t>
            </a:r>
            <a:endParaRPr lang="en-US" altLang="zh-TW" sz="1600" dirty="0" smtClean="0">
              <a:latin typeface="Times New Roman" pitchFamily="18" charset="0"/>
              <a:ea typeface="標楷體" pitchFamily="65" charset="-120"/>
              <a:cs typeface="Times New Roman" pitchFamily="18" charset="0"/>
            </a:endParaRPr>
          </a:p>
          <a:p>
            <a:pPr eaLnBrk="1" hangingPunct="1">
              <a:lnSpc>
                <a:spcPct val="90000"/>
              </a:lnSpc>
              <a:buFontTx/>
              <a:buNone/>
            </a:pPr>
            <a:endParaRPr lang="en-US" altLang="zh-TW" sz="2000" dirty="0" smtClean="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899592" y="2204864"/>
            <a:ext cx="6164966" cy="3384376"/>
          </a:xfrm>
          <a:prstGeom prst="rect">
            <a:avLst/>
          </a:prstGeom>
        </p:spPr>
      </p:pic>
      <p:sp>
        <p:nvSpPr>
          <p:cNvPr id="3" name="矩形 2"/>
          <p:cNvSpPr/>
          <p:nvPr/>
        </p:nvSpPr>
        <p:spPr bwMode="auto">
          <a:xfrm>
            <a:off x="4644008" y="5301208"/>
            <a:ext cx="1008112" cy="288032"/>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solidFill>
                  <a:srgbClr val="FF0000"/>
                </a:solidFill>
              </a:ln>
              <a:noFill/>
              <a:effectLst/>
              <a:latin typeface="Arial" panose="020B0604020202020204" pitchFamily="34" charset="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43</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下載</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r>
              <a:rPr lang="en-US" altLang="zh-TW" sz="3200" b="1" dirty="0" smtClean="0">
                <a:solidFill>
                  <a:srgbClr val="FF0000"/>
                </a:solidFill>
                <a:latin typeface="Times New Roman" pitchFamily="18" charset="0"/>
                <a:ea typeface="標楷體" panose="03000509000000000000" pitchFamily="65" charset="-120"/>
                <a:cs typeface="Times New Roman" pitchFamily="18" charset="0"/>
              </a:rPr>
              <a:t>(Cont.)</a:t>
            </a: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Times New Roman" pitchFamily="18" charset="0"/>
                <a:ea typeface="標楷體" pitchFamily="65" charset="-120"/>
                <a:cs typeface="Times New Roman" pitchFamily="18" charset="0"/>
              </a:rPr>
              <a:t>用</a:t>
            </a:r>
            <a:r>
              <a:rPr lang="en-US" altLang="zh-TW" sz="2400" dirty="0" err="1" smtClean="0">
                <a:latin typeface="Times New Roman" pitchFamily="18" charset="0"/>
                <a:ea typeface="標楷體" pitchFamily="65" charset="-120"/>
                <a:cs typeface="Times New Roman" pitchFamily="18" charset="0"/>
              </a:rPr>
              <a:t>wget</a:t>
            </a:r>
            <a:r>
              <a:rPr lang="zh-TW" altLang="en-US" sz="2400" dirty="0" smtClean="0">
                <a:latin typeface="Times New Roman" pitchFamily="18" charset="0"/>
                <a:ea typeface="標楷體" pitchFamily="65" charset="-120"/>
                <a:cs typeface="Times New Roman" pitchFamily="18" charset="0"/>
              </a:rPr>
              <a:t>下載工具將</a:t>
            </a:r>
            <a:r>
              <a:rPr lang="en-US" altLang="zh-TW" sz="2400" dirty="0" smtClean="0">
                <a:latin typeface="Times New Roman" pitchFamily="18" charset="0"/>
                <a:ea typeface="標楷體" pitchFamily="65" charset="-120"/>
                <a:cs typeface="Times New Roman" pitchFamily="18" charset="0"/>
              </a:rPr>
              <a:t>ns-3.24 </a:t>
            </a:r>
            <a:r>
              <a:rPr lang="en-US" altLang="zh-TW" sz="2400" dirty="0" err="1" smtClean="0">
                <a:latin typeface="Times New Roman" pitchFamily="18" charset="0"/>
                <a:ea typeface="標楷體" pitchFamily="65" charset="-120"/>
                <a:cs typeface="Times New Roman" pitchFamily="18" charset="0"/>
              </a:rPr>
              <a:t>tarball</a:t>
            </a:r>
            <a:r>
              <a:rPr lang="zh-TW" altLang="en-US" sz="2400" dirty="0" smtClean="0">
                <a:latin typeface="Times New Roman" pitchFamily="18" charset="0"/>
                <a:ea typeface="標楷體" pitchFamily="65" charset="-120"/>
                <a:cs typeface="Times New Roman" pitchFamily="18" charset="0"/>
              </a:rPr>
              <a:t>壓縮檔下載</a:t>
            </a:r>
            <a:endParaRPr lang="en-US" altLang="zh-TW" sz="2400" dirty="0" smtClean="0">
              <a:latin typeface="Times New Roman" pitchFamily="18" charset="0"/>
              <a:ea typeface="標楷體" pitchFamily="65" charset="-120"/>
              <a:cs typeface="Times New Roman" pitchFamily="18" charset="0"/>
            </a:endParaRPr>
          </a:p>
          <a:p>
            <a:pPr lvl="1" eaLnBrk="1" hangingPunct="1">
              <a:lnSpc>
                <a:spcPct val="90000"/>
              </a:lnSpc>
            </a:pPr>
            <a:r>
              <a:rPr lang="en-US" altLang="zh-TW" sz="2000" dirty="0" err="1">
                <a:latin typeface="Times New Roman" pitchFamily="18" charset="0"/>
                <a:ea typeface="標楷體" pitchFamily="65" charset="-120"/>
                <a:cs typeface="Times New Roman" pitchFamily="18" charset="0"/>
              </a:rPr>
              <a:t>w</a:t>
            </a:r>
            <a:r>
              <a:rPr lang="en-US" altLang="zh-TW" sz="2000" dirty="0" err="1" smtClean="0">
                <a:latin typeface="Times New Roman" pitchFamily="18" charset="0"/>
                <a:ea typeface="標楷體" pitchFamily="65" charset="-120"/>
                <a:cs typeface="Times New Roman" pitchFamily="18" charset="0"/>
              </a:rPr>
              <a:t>get</a:t>
            </a:r>
            <a:r>
              <a:rPr lang="en-US" altLang="zh-TW" sz="2000" dirty="0" smtClean="0">
                <a:latin typeface="Times New Roman" pitchFamily="18" charset="0"/>
                <a:ea typeface="標楷體" pitchFamily="65" charset="-120"/>
                <a:cs typeface="Times New Roman" pitchFamily="18" charset="0"/>
              </a:rPr>
              <a:t> https</a:t>
            </a:r>
            <a:r>
              <a:rPr lang="en-US" altLang="zh-TW" sz="2000" dirty="0">
                <a:latin typeface="Times New Roman" pitchFamily="18" charset="0"/>
                <a:ea typeface="標楷體" pitchFamily="65" charset="-120"/>
                <a:cs typeface="Times New Roman" pitchFamily="18" charset="0"/>
              </a:rPr>
              <a:t>://www.nsnam.org/release/ns-allinone-3.24.1.tar.bz2</a:t>
            </a:r>
            <a:endParaRPr lang="en-US" altLang="zh-TW" sz="2000" dirty="0" smtClean="0">
              <a:latin typeface="Times New Roman" pitchFamily="18" charset="0"/>
              <a:ea typeface="標楷體" pitchFamily="65" charset="-120"/>
              <a:cs typeface="Times New Roman" pitchFamily="18" charset="0"/>
            </a:endParaRPr>
          </a:p>
          <a:p>
            <a:pPr eaLnBrk="1" hangingPunct="1">
              <a:lnSpc>
                <a:spcPct val="90000"/>
              </a:lnSpc>
              <a:buFontTx/>
              <a:buNone/>
            </a:pPr>
            <a:endParaRPr lang="en-US" altLang="zh-TW" sz="2000" dirty="0" smtClean="0">
              <a:latin typeface="Times New Roman" panose="02020603050405020304" pitchFamily="18" charset="0"/>
              <a:ea typeface="標楷體" panose="03000509000000000000" pitchFamily="65" charset="-120"/>
            </a:endParaRPr>
          </a:p>
        </p:txBody>
      </p:sp>
      <p:pic>
        <p:nvPicPr>
          <p:cNvPr id="4" name="圖片 3"/>
          <p:cNvPicPr>
            <a:picLocks noChangeAspect="1"/>
          </p:cNvPicPr>
          <p:nvPr/>
        </p:nvPicPr>
        <p:blipFill>
          <a:blip r:embed="rId3"/>
          <a:stretch>
            <a:fillRect/>
          </a:stretch>
        </p:blipFill>
        <p:spPr>
          <a:xfrm>
            <a:off x="755576" y="2420888"/>
            <a:ext cx="7452458" cy="3024336"/>
          </a:xfrm>
          <a:prstGeom prst="rect">
            <a:avLst/>
          </a:prstGeom>
        </p:spPr>
      </p:pic>
    </p:spTree>
    <p:extLst>
      <p:ext uri="{BB962C8B-B14F-4D97-AF65-F5344CB8AC3E}">
        <p14:creationId xmlns:p14="http://schemas.microsoft.com/office/powerpoint/2010/main" val="3409313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44</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解</a:t>
            </a:r>
            <a:r>
              <a:rPr lang="zh-TW" altLang="en-US" b="1" dirty="0">
                <a:latin typeface="Times New Roman" pitchFamily="18" charset="0"/>
                <a:ea typeface="標楷體" panose="03000509000000000000" pitchFamily="65" charset="-120"/>
                <a:cs typeface="Times New Roman" pitchFamily="18" charset="0"/>
              </a:rPr>
              <a:t>壓</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Times New Roman" pitchFamily="18" charset="0"/>
                <a:ea typeface="標楷體" pitchFamily="65" charset="-120"/>
                <a:cs typeface="Times New Roman" pitchFamily="18" charset="0"/>
              </a:rPr>
              <a:t>針對</a:t>
            </a:r>
            <a:r>
              <a:rPr lang="en-US" altLang="zh-TW" sz="2400" dirty="0" smtClean="0">
                <a:latin typeface="Times New Roman" pitchFamily="18" charset="0"/>
                <a:ea typeface="標楷體" pitchFamily="65" charset="-120"/>
                <a:cs typeface="Times New Roman" pitchFamily="18" charset="0"/>
              </a:rPr>
              <a:t>tar.bz2</a:t>
            </a:r>
            <a:r>
              <a:rPr lang="zh-TW" altLang="en-US" sz="2400" dirty="0" smtClean="0">
                <a:latin typeface="Times New Roman" pitchFamily="18" charset="0"/>
                <a:ea typeface="標楷體" pitchFamily="65" charset="-120"/>
                <a:cs typeface="Times New Roman" pitchFamily="18" charset="0"/>
              </a:rPr>
              <a:t>壓縮檔使用</a:t>
            </a:r>
            <a:r>
              <a:rPr lang="en-US" altLang="zh-TW" sz="2400" dirty="0" smtClean="0">
                <a:latin typeface="Times New Roman" pitchFamily="18" charset="0"/>
                <a:ea typeface="標楷體" pitchFamily="65" charset="-120"/>
                <a:cs typeface="Times New Roman" pitchFamily="18" charset="0"/>
              </a:rPr>
              <a:t>tar</a:t>
            </a:r>
            <a:r>
              <a:rPr lang="zh-TW" altLang="en-US" sz="2400" dirty="0" smtClean="0">
                <a:latin typeface="Times New Roman" pitchFamily="18" charset="0"/>
                <a:ea typeface="標楷體" pitchFamily="65" charset="-120"/>
                <a:cs typeface="Times New Roman" pitchFamily="18" charset="0"/>
              </a:rPr>
              <a:t>工具的</a:t>
            </a:r>
            <a:r>
              <a:rPr lang="en-US" altLang="zh-TW" sz="2400" dirty="0" err="1" smtClean="0">
                <a:latin typeface="Times New Roman" pitchFamily="18" charset="0"/>
                <a:ea typeface="標楷體" pitchFamily="65" charset="-120"/>
                <a:cs typeface="Times New Roman" pitchFamily="18" charset="0"/>
              </a:rPr>
              <a:t>jx</a:t>
            </a:r>
            <a:r>
              <a:rPr lang="zh-TW" altLang="en-US" sz="2400" dirty="0" smtClean="0">
                <a:latin typeface="Times New Roman" pitchFamily="18" charset="0"/>
                <a:ea typeface="標楷體" pitchFamily="65" charset="-120"/>
                <a:cs typeface="Times New Roman" pitchFamily="18" charset="0"/>
              </a:rPr>
              <a:t>解壓縮參數</a:t>
            </a:r>
            <a:endParaRPr lang="en-US" altLang="zh-TW" sz="2400" dirty="0" smtClean="0">
              <a:latin typeface="Times New Roman" pitchFamily="18" charset="0"/>
              <a:ea typeface="標楷體" pitchFamily="65" charset="-120"/>
              <a:cs typeface="Times New Roman" pitchFamily="18" charset="0"/>
            </a:endParaRPr>
          </a:p>
          <a:p>
            <a:pPr lvl="1" eaLnBrk="1" hangingPunct="1">
              <a:lnSpc>
                <a:spcPct val="90000"/>
              </a:lnSpc>
            </a:pPr>
            <a:r>
              <a:rPr lang="en-US" altLang="zh-TW" sz="2000" dirty="0" smtClean="0">
                <a:latin typeface="Times New Roman" panose="02020603050405020304" pitchFamily="18" charset="0"/>
                <a:ea typeface="標楷體" panose="03000509000000000000" pitchFamily="65" charset="-120"/>
              </a:rPr>
              <a:t>tar </a:t>
            </a:r>
            <a:r>
              <a:rPr lang="en-US" altLang="zh-TW" sz="2000" dirty="0" err="1" smtClean="0">
                <a:latin typeface="Times New Roman" panose="02020603050405020304" pitchFamily="18" charset="0"/>
                <a:ea typeface="標楷體" panose="03000509000000000000" pitchFamily="65" charset="-120"/>
              </a:rPr>
              <a:t>jxvf</a:t>
            </a:r>
            <a:r>
              <a:rPr lang="en-US" altLang="zh-TW" sz="2000" dirty="0" smtClean="0">
                <a:latin typeface="Times New Roman" panose="02020603050405020304" pitchFamily="18" charset="0"/>
                <a:ea typeface="標楷體" panose="03000509000000000000" pitchFamily="65" charset="-120"/>
              </a:rPr>
              <a:t> </a:t>
            </a:r>
            <a:r>
              <a:rPr lang="en-US" altLang="zh-TW" sz="2000" dirty="0">
                <a:latin typeface="Times New Roman" panose="02020603050405020304" pitchFamily="18" charset="0"/>
                <a:ea typeface="標楷體" panose="03000509000000000000" pitchFamily="65" charset="-120"/>
              </a:rPr>
              <a:t>ns-allinone-3.24.1.tar.bz2</a:t>
            </a:r>
            <a:endParaRPr lang="en-US" altLang="zh-TW" sz="2000" dirty="0" smtClean="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971600" y="2001056"/>
            <a:ext cx="4824536" cy="4092240"/>
          </a:xfrm>
          <a:prstGeom prst="rect">
            <a:avLst/>
          </a:prstGeom>
        </p:spPr>
      </p:pic>
    </p:spTree>
    <p:extLst>
      <p:ext uri="{BB962C8B-B14F-4D97-AF65-F5344CB8AC3E}">
        <p14:creationId xmlns:p14="http://schemas.microsoft.com/office/powerpoint/2010/main" val="1447841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45</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編</a:t>
            </a:r>
            <a:r>
              <a:rPr lang="zh-TW" altLang="en-US" b="1" dirty="0">
                <a:latin typeface="Times New Roman" pitchFamily="18" charset="0"/>
                <a:ea typeface="標楷體" panose="03000509000000000000" pitchFamily="65" charset="-120"/>
                <a:cs typeface="Times New Roman" pitchFamily="18" charset="0"/>
              </a:rPr>
              <a:t>譯</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en-US" altLang="zh-TW" sz="2400" dirty="0" smtClean="0">
                <a:latin typeface="Times New Roman" pitchFamily="18" charset="0"/>
                <a:ea typeface="標楷體" pitchFamily="65" charset="-120"/>
                <a:cs typeface="Times New Roman" pitchFamily="18" charset="0"/>
              </a:rPr>
              <a:t>NS3</a:t>
            </a:r>
            <a:r>
              <a:rPr lang="zh-TW" altLang="en-US" sz="2400" dirty="0" smtClean="0">
                <a:latin typeface="Times New Roman" pitchFamily="18" charset="0"/>
                <a:ea typeface="標楷體" pitchFamily="65" charset="-120"/>
                <a:cs typeface="Times New Roman" pitchFamily="18" charset="0"/>
              </a:rPr>
              <a:t>原始碼是可以直接做編譯，它提供兩種編譯方式</a:t>
            </a:r>
            <a:endParaRPr lang="en-US" altLang="zh-TW" sz="2400" dirty="0" smtClean="0">
              <a:latin typeface="Times New Roman" pitchFamily="18" charset="0"/>
              <a:ea typeface="標楷體" pitchFamily="65" charset="-120"/>
              <a:cs typeface="Times New Roman" pitchFamily="18" charset="0"/>
            </a:endParaRPr>
          </a:p>
          <a:p>
            <a:pPr lvl="1" eaLnBrk="1" hangingPunct="1">
              <a:lnSpc>
                <a:spcPct val="90000"/>
              </a:lnSpc>
            </a:pPr>
            <a:r>
              <a:rPr lang="en-US" altLang="zh-TW" sz="2000" dirty="0" smtClean="0">
                <a:latin typeface="Times New Roman" panose="02020603050405020304" pitchFamily="18" charset="0"/>
                <a:ea typeface="標楷體" panose="03000509000000000000" pitchFamily="65" charset="-120"/>
              </a:rPr>
              <a:t>./build.py</a:t>
            </a:r>
          </a:p>
          <a:p>
            <a:pPr lvl="1" eaLnBrk="1" hangingPunct="1">
              <a:lnSpc>
                <a:spcPct val="90000"/>
              </a:lnSpc>
            </a:pPr>
            <a:r>
              <a:rPr lang="en-US" altLang="zh-TW" sz="2000" dirty="0" smtClean="0">
                <a:latin typeface="Times New Roman" panose="02020603050405020304" pitchFamily="18" charset="0"/>
                <a:ea typeface="標楷體" panose="03000509000000000000" pitchFamily="65" charset="-120"/>
              </a:rPr>
              <a:t>./</a:t>
            </a:r>
            <a:r>
              <a:rPr lang="en-US" altLang="zh-TW" sz="2000" dirty="0" err="1" smtClean="0">
                <a:latin typeface="Times New Roman" panose="02020603050405020304" pitchFamily="18" charset="0"/>
                <a:ea typeface="標楷體" panose="03000509000000000000" pitchFamily="65" charset="-120"/>
              </a:rPr>
              <a:t>waf</a:t>
            </a:r>
            <a:endParaRPr lang="en-US" altLang="zh-TW" sz="2000" dirty="0" smtClean="0">
              <a:latin typeface="Times New Roman" panose="02020603050405020304" pitchFamily="18" charset="0"/>
              <a:ea typeface="標楷體" panose="03000509000000000000" pitchFamily="65" charset="-120"/>
            </a:endParaRPr>
          </a:p>
          <a:p>
            <a:pPr marL="342900" lvl="1" indent="-342900" eaLnBrk="1" hangingPunct="1">
              <a:lnSpc>
                <a:spcPct val="90000"/>
              </a:lnSpc>
              <a:buFontTx/>
              <a:buChar char="•"/>
            </a:pPr>
            <a:r>
              <a:rPr lang="zh-TW" altLang="en-US" sz="2400" dirty="0">
                <a:latin typeface="Times New Roman" panose="02020603050405020304" pitchFamily="18" charset="0"/>
                <a:ea typeface="標楷體" panose="03000509000000000000" pitchFamily="65" charset="-120"/>
              </a:rPr>
              <a:t>切換</a:t>
            </a:r>
            <a:r>
              <a:rPr lang="zh-TW" altLang="en-US" sz="2400" dirty="0" smtClean="0">
                <a:latin typeface="Times New Roman" panose="02020603050405020304" pitchFamily="18" charset="0"/>
                <a:ea typeface="標楷體" panose="03000509000000000000" pitchFamily="65" charset="-120"/>
              </a:rPr>
              <a:t>到</a:t>
            </a:r>
            <a:r>
              <a:rPr lang="en-US" altLang="zh-TW" sz="2400" dirty="0">
                <a:latin typeface="Times New Roman" panose="02020603050405020304" pitchFamily="18" charset="0"/>
                <a:ea typeface="標楷體" panose="03000509000000000000" pitchFamily="65" charset="-120"/>
              </a:rPr>
              <a:t>ns-allinone-3.24.1</a:t>
            </a:r>
            <a:r>
              <a:rPr lang="zh-TW" altLang="en-US" sz="2400" dirty="0" smtClean="0">
                <a:latin typeface="Times New Roman" panose="02020603050405020304" pitchFamily="18" charset="0"/>
                <a:ea typeface="標楷體" panose="03000509000000000000" pitchFamily="65" charset="-120"/>
              </a:rPr>
              <a:t>目錄</a:t>
            </a:r>
            <a:r>
              <a:rPr lang="zh-TW" altLang="en-US" sz="2400" dirty="0">
                <a:latin typeface="Times New Roman" panose="02020603050405020304" pitchFamily="18" charset="0"/>
                <a:ea typeface="標楷體" panose="03000509000000000000" pitchFamily="65" charset="-120"/>
              </a:rPr>
              <a:t>下</a:t>
            </a:r>
            <a:endParaRPr lang="en-US" altLang="zh-TW" sz="2000" dirty="0">
              <a:latin typeface="Times New Roman" panose="02020603050405020304" pitchFamily="18" charset="0"/>
              <a:ea typeface="標楷體" panose="03000509000000000000" pitchFamily="65" charset="-120"/>
            </a:endParaRPr>
          </a:p>
          <a:p>
            <a:pPr lvl="1" eaLnBrk="1" hangingPunct="1">
              <a:lnSpc>
                <a:spcPct val="90000"/>
              </a:lnSpc>
            </a:pPr>
            <a:r>
              <a:rPr lang="zh-TW" altLang="en-US" sz="2000" dirty="0" smtClean="0">
                <a:latin typeface="Times New Roman" panose="02020603050405020304" pitchFamily="18" charset="0"/>
                <a:ea typeface="標楷體" panose="03000509000000000000" pitchFamily="65" charset="-120"/>
              </a:rPr>
              <a:t>使用</a:t>
            </a:r>
            <a:r>
              <a:rPr lang="en-US" altLang="zh-TW" sz="2000" dirty="0" smtClean="0">
                <a:latin typeface="Times New Roman" panose="02020603050405020304" pitchFamily="18" charset="0"/>
                <a:ea typeface="標楷體" panose="03000509000000000000" pitchFamily="65" charset="-120"/>
              </a:rPr>
              <a:t>./build.py</a:t>
            </a:r>
            <a:r>
              <a:rPr lang="zh-TW" altLang="en-US" sz="2000" dirty="0" smtClean="0">
                <a:latin typeface="Times New Roman" panose="02020603050405020304" pitchFamily="18" charset="0"/>
                <a:ea typeface="標楷體" panose="03000509000000000000" pitchFamily="65" charset="-120"/>
              </a:rPr>
              <a:t>編譯 </a:t>
            </a:r>
            <a:r>
              <a:rPr lang="en-US" altLang="zh-TW" sz="2000" dirty="0" smtClean="0">
                <a:latin typeface="Times New Roman" panose="02020603050405020304" pitchFamily="18" charset="0"/>
                <a:ea typeface="標楷體" panose="03000509000000000000" pitchFamily="65" charset="-120"/>
              </a:rPr>
              <a:t>(</a:t>
            </a:r>
            <a:r>
              <a:rPr lang="zh-TW" altLang="en-US" sz="2000" dirty="0" smtClean="0">
                <a:latin typeface="Times New Roman" panose="02020603050405020304" pitchFamily="18" charset="0"/>
                <a:ea typeface="標楷體" panose="03000509000000000000" pitchFamily="65" charset="-120"/>
              </a:rPr>
              <a:t>初次編譯時間較長，須耐心等待</a:t>
            </a:r>
            <a:r>
              <a:rPr lang="en-US" altLang="zh-TW" sz="2000" dirty="0" smtClean="0">
                <a:latin typeface="Times New Roman" panose="02020603050405020304" pitchFamily="18" charset="0"/>
                <a:ea typeface="標楷體" panose="03000509000000000000" pitchFamily="65" charset="-120"/>
              </a:rPr>
              <a:t>)</a:t>
            </a: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755577" y="2996952"/>
            <a:ext cx="4083260" cy="472517"/>
          </a:xfrm>
          <a:prstGeom prst="rect">
            <a:avLst/>
          </a:prstGeom>
        </p:spPr>
      </p:pic>
      <p:pic>
        <p:nvPicPr>
          <p:cNvPr id="4" name="圖片 3"/>
          <p:cNvPicPr>
            <a:picLocks noChangeAspect="1"/>
          </p:cNvPicPr>
          <p:nvPr/>
        </p:nvPicPr>
        <p:blipFill>
          <a:blip r:embed="rId4"/>
          <a:stretch>
            <a:fillRect/>
          </a:stretch>
        </p:blipFill>
        <p:spPr>
          <a:xfrm>
            <a:off x="755576" y="3429000"/>
            <a:ext cx="4083260" cy="3003704"/>
          </a:xfrm>
          <a:prstGeom prst="rect">
            <a:avLst/>
          </a:prstGeom>
        </p:spPr>
      </p:pic>
    </p:spTree>
    <p:extLst>
      <p:ext uri="{BB962C8B-B14F-4D97-AF65-F5344CB8AC3E}">
        <p14:creationId xmlns:p14="http://schemas.microsoft.com/office/powerpoint/2010/main" val="1269531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46</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編</a:t>
            </a:r>
            <a:r>
              <a:rPr lang="zh-TW" altLang="en-US" b="1" dirty="0">
                <a:latin typeface="Times New Roman" pitchFamily="18" charset="0"/>
                <a:ea typeface="標楷體" panose="03000509000000000000" pitchFamily="65" charset="-120"/>
                <a:cs typeface="Times New Roman" pitchFamily="18" charset="0"/>
              </a:rPr>
              <a:t>譯</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en-US" altLang="zh-TW" b="1" dirty="0">
                <a:latin typeface="Times New Roman" pitchFamily="18" charset="0"/>
                <a:ea typeface="標楷體" panose="03000509000000000000" pitchFamily="65" charset="-120"/>
                <a:cs typeface="Times New Roman" pitchFamily="18" charset="0"/>
              </a:rPr>
              <a:t>(Cont.)</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Times New Roman" panose="02020603050405020304" pitchFamily="18" charset="0"/>
                <a:ea typeface="標楷體" panose="03000509000000000000" pitchFamily="65" charset="-120"/>
              </a:rPr>
              <a:t>編譯完成後會產生一個</a:t>
            </a:r>
            <a:r>
              <a:rPr lang="en-US" altLang="zh-TW" sz="2400" dirty="0" smtClean="0">
                <a:latin typeface="Times New Roman" panose="02020603050405020304" pitchFamily="18" charset="0"/>
                <a:ea typeface="標楷體" panose="03000509000000000000" pitchFamily="65" charset="-120"/>
              </a:rPr>
              <a:t>ns-3.24.1</a:t>
            </a:r>
            <a:r>
              <a:rPr lang="zh-TW" altLang="en-US" sz="2400" dirty="0" smtClean="0">
                <a:latin typeface="Times New Roman" panose="02020603050405020304" pitchFamily="18" charset="0"/>
                <a:ea typeface="標楷體" panose="03000509000000000000" pitchFamily="65" charset="-120"/>
              </a:rPr>
              <a:t>子目錄</a:t>
            </a: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a:latin typeface="Times New Roman" panose="02020603050405020304" pitchFamily="18" charset="0"/>
              <a:ea typeface="標楷體" panose="03000509000000000000" pitchFamily="65" charset="-120"/>
            </a:endParaRPr>
          </a:p>
          <a:p>
            <a:pPr eaLnBrk="1" hangingPunct="1">
              <a:lnSpc>
                <a:spcPct val="90000"/>
              </a:lnSpc>
            </a:pPr>
            <a:r>
              <a:rPr lang="zh-TW" altLang="en-US" sz="2400" dirty="0" smtClean="0">
                <a:latin typeface="Times New Roman" panose="02020603050405020304" pitchFamily="18" charset="0"/>
                <a:ea typeface="標楷體" panose="03000509000000000000" pitchFamily="65" charset="-120"/>
              </a:rPr>
              <a:t>須</a:t>
            </a:r>
            <a:r>
              <a:rPr lang="zh-TW" altLang="en-US" sz="2400" dirty="0">
                <a:latin typeface="Times New Roman" panose="02020603050405020304" pitchFamily="18" charset="0"/>
                <a:ea typeface="標楷體" panose="03000509000000000000" pitchFamily="65" charset="-120"/>
              </a:rPr>
              <a:t>注意使用</a:t>
            </a:r>
            <a:r>
              <a:rPr lang="en-US" altLang="zh-TW" sz="2400" dirty="0">
                <a:latin typeface="Times New Roman" panose="02020603050405020304" pitchFamily="18" charset="0"/>
                <a:ea typeface="標楷體" panose="03000509000000000000" pitchFamily="65" charset="-120"/>
              </a:rPr>
              <a:t>build.py</a:t>
            </a:r>
            <a:r>
              <a:rPr lang="zh-TW" altLang="en-US" sz="2400" dirty="0">
                <a:latin typeface="Times New Roman" panose="02020603050405020304" pitchFamily="18" charset="0"/>
                <a:ea typeface="標楷體" panose="03000509000000000000" pitchFamily="65" charset="-120"/>
              </a:rPr>
              <a:t>編譯，預設的</a:t>
            </a:r>
            <a:r>
              <a:rPr lang="en-US" altLang="zh-TW" sz="2400" dirty="0">
                <a:latin typeface="Times New Roman" panose="02020603050405020304" pitchFamily="18" charset="0"/>
                <a:ea typeface="標楷體" panose="03000509000000000000" pitchFamily="65" charset="-120"/>
              </a:rPr>
              <a:t>build test</a:t>
            </a:r>
            <a:r>
              <a:rPr lang="zh-TW" altLang="en-US" sz="2400" dirty="0">
                <a:latin typeface="Times New Roman" panose="02020603050405020304" pitchFamily="18" charset="0"/>
                <a:ea typeface="標楷體" panose="03000509000000000000" pitchFamily="65" charset="-120"/>
              </a:rPr>
              <a:t>與</a:t>
            </a:r>
            <a:r>
              <a:rPr lang="en-US" altLang="zh-TW" sz="2400" dirty="0">
                <a:latin typeface="Times New Roman" panose="02020603050405020304" pitchFamily="18" charset="0"/>
                <a:ea typeface="標楷體" panose="03000509000000000000" pitchFamily="65" charset="-120"/>
              </a:rPr>
              <a:t>build example</a:t>
            </a:r>
            <a:r>
              <a:rPr lang="zh-TW" altLang="en-US" sz="2400" dirty="0">
                <a:latin typeface="Times New Roman" panose="02020603050405020304" pitchFamily="18" charset="0"/>
                <a:ea typeface="標楷體" panose="03000509000000000000" pitchFamily="65" charset="-120"/>
              </a:rPr>
              <a:t>是不開啟的。這會造成之後執行</a:t>
            </a:r>
            <a:r>
              <a:rPr lang="en-US" altLang="zh-TW" sz="2400" dirty="0">
                <a:latin typeface="Times New Roman" panose="02020603050405020304" pitchFamily="18" charset="0"/>
                <a:ea typeface="標楷體" panose="03000509000000000000" pitchFamily="65" charset="-120"/>
              </a:rPr>
              <a:t>./test.py</a:t>
            </a:r>
            <a:r>
              <a:rPr lang="zh-TW" altLang="en-US" sz="2400" dirty="0">
                <a:latin typeface="Times New Roman" panose="02020603050405020304" pitchFamily="18" charset="0"/>
                <a:ea typeface="標楷體" panose="03000509000000000000" pitchFamily="65" charset="-120"/>
              </a:rPr>
              <a:t>時會找不到某些模組</a:t>
            </a:r>
            <a:endParaRPr lang="en-US" altLang="zh-TW" sz="2400" dirty="0">
              <a:latin typeface="Times New Roman" panose="02020603050405020304" pitchFamily="18" charset="0"/>
              <a:ea typeface="標楷體" panose="03000509000000000000" pitchFamily="65" charset="-120"/>
            </a:endParaRPr>
          </a:p>
          <a:p>
            <a:pPr eaLnBrk="1" hangingPunct="1">
              <a:lnSpc>
                <a:spcPct val="90000"/>
              </a:lnSpc>
            </a:pPr>
            <a:endParaRPr lang="en-US" altLang="zh-TW" sz="20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899592" y="1628800"/>
            <a:ext cx="4184865" cy="876345"/>
          </a:xfrm>
          <a:prstGeom prst="rect">
            <a:avLst/>
          </a:prstGeom>
        </p:spPr>
      </p:pic>
    </p:spTree>
    <p:extLst>
      <p:ext uri="{BB962C8B-B14F-4D97-AF65-F5344CB8AC3E}">
        <p14:creationId xmlns:p14="http://schemas.microsoft.com/office/powerpoint/2010/main" val="1259807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47</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編</a:t>
            </a:r>
            <a:r>
              <a:rPr lang="zh-TW" altLang="en-US" b="1" dirty="0">
                <a:latin typeface="Times New Roman" pitchFamily="18" charset="0"/>
                <a:ea typeface="標楷體" panose="03000509000000000000" pitchFamily="65" charset="-120"/>
                <a:cs typeface="Times New Roman" pitchFamily="18" charset="0"/>
              </a:rPr>
              <a:t>譯</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en-US" altLang="zh-TW" b="1" dirty="0">
                <a:latin typeface="Times New Roman" pitchFamily="18" charset="0"/>
                <a:ea typeface="標楷體" panose="03000509000000000000" pitchFamily="65" charset="-120"/>
                <a:cs typeface="Times New Roman" pitchFamily="18" charset="0"/>
              </a:rPr>
              <a:t>(Cont.)</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Times New Roman" panose="02020603050405020304" pitchFamily="18" charset="0"/>
                <a:ea typeface="標楷體" panose="03000509000000000000" pitchFamily="65" charset="-120"/>
              </a:rPr>
              <a:t>切換到</a:t>
            </a:r>
            <a:r>
              <a:rPr lang="en-US" altLang="zh-TW" sz="2400" dirty="0" smtClean="0">
                <a:latin typeface="Times New Roman" panose="02020603050405020304" pitchFamily="18" charset="0"/>
                <a:ea typeface="標楷體" panose="03000509000000000000" pitchFamily="65" charset="-120"/>
              </a:rPr>
              <a:t>ns-3.24.1</a:t>
            </a:r>
            <a:r>
              <a:rPr lang="zh-TW" altLang="en-US" sz="2400" dirty="0" smtClean="0">
                <a:latin typeface="Times New Roman" panose="02020603050405020304" pitchFamily="18" charset="0"/>
                <a:ea typeface="標楷體" panose="03000509000000000000" pitchFamily="65" charset="-120"/>
              </a:rPr>
              <a:t>目錄下使用</a:t>
            </a:r>
            <a:r>
              <a:rPr lang="en-US" altLang="zh-TW" sz="2400" dirty="0" smtClean="0">
                <a:latin typeface="Times New Roman" panose="02020603050405020304" pitchFamily="18" charset="0"/>
                <a:ea typeface="標楷體" panose="03000509000000000000" pitchFamily="65" charset="-120"/>
              </a:rPr>
              <a:t>./</a:t>
            </a:r>
            <a:r>
              <a:rPr lang="en-US" altLang="zh-TW" sz="2400" dirty="0" err="1" smtClean="0">
                <a:latin typeface="Times New Roman" panose="02020603050405020304" pitchFamily="18" charset="0"/>
                <a:ea typeface="標楷體" panose="03000509000000000000" pitchFamily="65" charset="-120"/>
              </a:rPr>
              <a:t>waf</a:t>
            </a:r>
            <a:r>
              <a:rPr lang="zh-TW" altLang="en-US" sz="2400" dirty="0" smtClean="0">
                <a:latin typeface="Times New Roman" panose="02020603050405020304" pitchFamily="18" charset="0"/>
                <a:ea typeface="標楷體" panose="03000509000000000000" pitchFamily="65" charset="-120"/>
              </a:rPr>
              <a:t>做優化編譯設定</a:t>
            </a: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r>
              <a:rPr lang="en-US" altLang="zh-TW" sz="2000" dirty="0" smtClean="0"/>
              <a:t>cd ns-3.24.1</a:t>
            </a:r>
          </a:p>
          <a:p>
            <a:pPr lvl="1" eaLnBrk="1" hangingPunct="1">
              <a:lnSpc>
                <a:spcPct val="90000"/>
              </a:lnSpc>
            </a:pPr>
            <a:r>
              <a:rPr lang="en-US" altLang="zh-TW" sz="2000" dirty="0" err="1" smtClean="0"/>
              <a:t>sudo</a:t>
            </a:r>
            <a:r>
              <a:rPr lang="en-US" altLang="zh-TW" sz="2000" dirty="0" smtClean="0"/>
              <a:t> </a:t>
            </a:r>
            <a:r>
              <a:rPr lang="zh-TW" altLang="zh-TW" sz="2000" dirty="0"/>
              <a:t>./waf -d optimized configure</a:t>
            </a:r>
            <a:endParaRPr lang="en-US" altLang="zh-TW" sz="20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5" name="圖片 4"/>
          <p:cNvPicPr>
            <a:picLocks noChangeAspect="1"/>
          </p:cNvPicPr>
          <p:nvPr/>
        </p:nvPicPr>
        <p:blipFill>
          <a:blip r:embed="rId3"/>
          <a:stretch>
            <a:fillRect/>
          </a:stretch>
        </p:blipFill>
        <p:spPr>
          <a:xfrm>
            <a:off x="780476" y="2564904"/>
            <a:ext cx="7583047" cy="766946"/>
          </a:xfrm>
          <a:prstGeom prst="rect">
            <a:avLst/>
          </a:prstGeom>
        </p:spPr>
      </p:pic>
    </p:spTree>
    <p:extLst>
      <p:ext uri="{BB962C8B-B14F-4D97-AF65-F5344CB8AC3E}">
        <p14:creationId xmlns:p14="http://schemas.microsoft.com/office/powerpoint/2010/main" val="22745927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48</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編</a:t>
            </a:r>
            <a:r>
              <a:rPr lang="zh-TW" altLang="en-US" b="1" dirty="0">
                <a:latin typeface="Times New Roman" pitchFamily="18" charset="0"/>
                <a:ea typeface="標楷體" panose="03000509000000000000" pitchFamily="65" charset="-120"/>
                <a:cs typeface="Times New Roman" pitchFamily="18" charset="0"/>
              </a:rPr>
              <a:t>譯</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en-US" altLang="zh-TW" b="1" dirty="0">
                <a:latin typeface="Times New Roman" pitchFamily="18" charset="0"/>
                <a:ea typeface="標楷體" panose="03000509000000000000" pitchFamily="65" charset="-120"/>
                <a:cs typeface="Times New Roman" pitchFamily="18" charset="0"/>
              </a:rPr>
              <a:t>(Cont.)</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使用</a:t>
            </a:r>
            <a:r>
              <a:rPr lang="en-US" altLang="zh-TW" sz="2400" dirty="0" err="1" smtClean="0">
                <a:latin typeface="標楷體" panose="03000509000000000000" pitchFamily="65" charset="-120"/>
                <a:ea typeface="標楷體" panose="03000509000000000000" pitchFamily="65" charset="-120"/>
              </a:rPr>
              <a:t>waf</a:t>
            </a:r>
            <a:r>
              <a:rPr lang="zh-TW" altLang="en-US" sz="2400" dirty="0" smtClean="0">
                <a:latin typeface="標楷體" panose="03000509000000000000" pitchFamily="65" charset="-120"/>
                <a:ea typeface="標楷體" panose="03000509000000000000" pitchFamily="65" charset="-120"/>
              </a:rPr>
              <a:t>工具的</a:t>
            </a:r>
            <a:r>
              <a:rPr lang="en-US" altLang="zh-TW" sz="2400" dirty="0" smtClean="0">
                <a:latin typeface="標楷體" panose="03000509000000000000" pitchFamily="65" charset="-120"/>
                <a:ea typeface="標楷體" panose="03000509000000000000" pitchFamily="65" charset="-120"/>
              </a:rPr>
              <a:t>-d</a:t>
            </a:r>
            <a:r>
              <a:rPr lang="zh-TW" altLang="en-US" sz="2400" dirty="0" smtClean="0">
                <a:latin typeface="標楷體" panose="03000509000000000000" pitchFamily="65" charset="-120"/>
                <a:ea typeface="標楷體" panose="03000509000000000000" pitchFamily="65" charset="-120"/>
              </a:rPr>
              <a:t>參數設定</a:t>
            </a:r>
            <a:r>
              <a:rPr lang="en-US" altLang="zh-TW" sz="2400" dirty="0" err="1" smtClean="0">
                <a:latin typeface="標楷體" panose="03000509000000000000" pitchFamily="65" charset="-120"/>
                <a:ea typeface="標楷體" panose="03000509000000000000" pitchFamily="65" charset="-120"/>
              </a:rPr>
              <a:t>build_profile</a:t>
            </a:r>
            <a:r>
              <a:rPr lang="zh-TW" altLang="en-US" sz="2400" dirty="0" smtClean="0">
                <a:latin typeface="標楷體" panose="03000509000000000000" pitchFamily="65" charset="-120"/>
                <a:ea typeface="標楷體" panose="03000509000000000000" pitchFamily="65" charset="-120"/>
              </a:rPr>
              <a:t>為</a:t>
            </a:r>
            <a:r>
              <a:rPr lang="zh-TW" altLang="zh-TW" sz="2400" dirty="0">
                <a:latin typeface="標楷體" panose="03000509000000000000" pitchFamily="65" charset="-120"/>
                <a:ea typeface="標楷體" panose="03000509000000000000" pitchFamily="65" charset="-120"/>
              </a:rPr>
              <a:t>optimize</a:t>
            </a:r>
            <a:r>
              <a:rPr lang="zh-TW" altLang="zh-TW" sz="2400" dirty="0" smtClean="0">
                <a:latin typeface="標楷體" panose="03000509000000000000" pitchFamily="65" charset="-120"/>
                <a:ea typeface="標楷體" panose="03000509000000000000" pitchFamily="65" charset="-120"/>
              </a:rPr>
              <a:t>d</a:t>
            </a:r>
            <a:r>
              <a:rPr lang="zh-TW" altLang="en-US" sz="2400" dirty="0" smtClean="0">
                <a:latin typeface="標楷體" panose="03000509000000000000" pitchFamily="65" charset="-120"/>
                <a:ea typeface="標楷體" panose="03000509000000000000" pitchFamily="65" charset="-120"/>
              </a:rPr>
              <a:t>後，在執行一次。</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en-US" altLang="zh-TW" sz="2000" dirty="0" err="1">
                <a:latin typeface="標楷體" panose="03000509000000000000" pitchFamily="65" charset="-120"/>
                <a:ea typeface="標楷體" panose="03000509000000000000" pitchFamily="65" charset="-120"/>
              </a:rPr>
              <a:t>s</a:t>
            </a:r>
            <a:r>
              <a:rPr lang="en-US" altLang="zh-TW" sz="2000" dirty="0" err="1" smtClean="0">
                <a:latin typeface="標楷體" panose="03000509000000000000" pitchFamily="65" charset="-120"/>
                <a:ea typeface="標楷體" panose="03000509000000000000" pitchFamily="65" charset="-120"/>
              </a:rPr>
              <a:t>udo</a:t>
            </a:r>
            <a:r>
              <a:rPr lang="en-US" altLang="zh-TW" sz="2000" dirty="0" smtClean="0">
                <a:latin typeface="標楷體" panose="03000509000000000000" pitchFamily="65" charset="-120"/>
                <a:ea typeface="標楷體" panose="03000509000000000000" pitchFamily="65" charset="-120"/>
              </a:rPr>
              <a:t> ./</a:t>
            </a:r>
            <a:r>
              <a:rPr lang="en-US" altLang="zh-TW" sz="2000" dirty="0" err="1" smtClean="0">
                <a:latin typeface="標楷體" panose="03000509000000000000" pitchFamily="65" charset="-120"/>
                <a:ea typeface="標楷體" panose="03000509000000000000" pitchFamily="65" charset="-120"/>
              </a:rPr>
              <a:t>waf</a:t>
            </a: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可看到</a:t>
            </a:r>
            <a:r>
              <a:rPr lang="en-US" altLang="zh-TW" sz="2400" dirty="0" smtClean="0">
                <a:latin typeface="標楷體" panose="03000509000000000000" pitchFamily="65" charset="-120"/>
                <a:ea typeface="標楷體" panose="03000509000000000000" pitchFamily="65" charset="-120"/>
              </a:rPr>
              <a:t>successfully</a:t>
            </a:r>
            <a:r>
              <a:rPr lang="zh-TW" altLang="en-US" sz="2400" dirty="0" smtClean="0">
                <a:latin typeface="標楷體" panose="03000509000000000000" pitchFamily="65" charset="-120"/>
                <a:ea typeface="標楷體" panose="03000509000000000000" pitchFamily="65" charset="-120"/>
              </a:rPr>
              <a:t>成功訊息</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323528" y="2352990"/>
            <a:ext cx="4597636" cy="3022755"/>
          </a:xfrm>
          <a:prstGeom prst="rect">
            <a:avLst/>
          </a:prstGeom>
        </p:spPr>
      </p:pic>
      <p:pic>
        <p:nvPicPr>
          <p:cNvPr id="6" name="圖片 5"/>
          <p:cNvPicPr>
            <a:picLocks noChangeAspect="1"/>
          </p:cNvPicPr>
          <p:nvPr/>
        </p:nvPicPr>
        <p:blipFill>
          <a:blip r:embed="rId4"/>
          <a:stretch>
            <a:fillRect/>
          </a:stretch>
        </p:blipFill>
        <p:spPr>
          <a:xfrm>
            <a:off x="4921164" y="2352990"/>
            <a:ext cx="4095961" cy="3029106"/>
          </a:xfrm>
          <a:prstGeom prst="rect">
            <a:avLst/>
          </a:prstGeom>
        </p:spPr>
      </p:pic>
    </p:spTree>
    <p:extLst>
      <p:ext uri="{BB962C8B-B14F-4D97-AF65-F5344CB8AC3E}">
        <p14:creationId xmlns:p14="http://schemas.microsoft.com/office/powerpoint/2010/main" val="13061805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49</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編</a:t>
            </a:r>
            <a:r>
              <a:rPr lang="zh-TW" altLang="en-US" b="1" dirty="0">
                <a:latin typeface="Times New Roman" pitchFamily="18" charset="0"/>
                <a:ea typeface="標楷體" panose="03000509000000000000" pitchFamily="65" charset="-120"/>
                <a:cs typeface="Times New Roman" pitchFamily="18" charset="0"/>
              </a:rPr>
              <a:t>譯</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en-US" altLang="zh-TW" b="1" dirty="0">
                <a:latin typeface="Times New Roman" pitchFamily="18" charset="0"/>
                <a:ea typeface="標楷體" panose="03000509000000000000" pitchFamily="65" charset="-120"/>
                <a:cs typeface="Times New Roman" pitchFamily="18" charset="0"/>
              </a:rPr>
              <a:t>(Cont.)</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a:latin typeface="標楷體" panose="03000509000000000000" pitchFamily="65" charset="-120"/>
                <a:ea typeface="標楷體" panose="03000509000000000000" pitchFamily="65" charset="-120"/>
              </a:rPr>
              <a:t>在編譯時需要注意的是，部分</a:t>
            </a:r>
            <a:r>
              <a:rPr lang="en-US" altLang="zh-TW" sz="2400" dirty="0">
                <a:latin typeface="標楷體" panose="03000509000000000000" pitchFamily="65" charset="-120"/>
                <a:ea typeface="標楷體" panose="03000509000000000000" pitchFamily="65" charset="-120"/>
              </a:rPr>
              <a:t>ns-3</a:t>
            </a:r>
            <a:r>
              <a:rPr lang="zh-TW" altLang="en-US" sz="2400" dirty="0" smtClean="0">
                <a:latin typeface="標楷體" panose="03000509000000000000" pitchFamily="65" charset="-120"/>
                <a:ea typeface="標楷體" panose="03000509000000000000" pitchFamily="65" charset="-120"/>
              </a:rPr>
              <a:t>特性預</a:t>
            </a:r>
            <a:r>
              <a:rPr lang="zh-TW" altLang="en-US" sz="2400" dirty="0">
                <a:latin typeface="標楷體" panose="03000509000000000000" pitchFamily="65" charset="-120"/>
                <a:ea typeface="標楷體" panose="03000509000000000000" pitchFamily="65" charset="-120"/>
              </a:rPr>
              <a:t>設</a:t>
            </a:r>
            <a:r>
              <a:rPr lang="zh-TW" altLang="en-US" sz="2400" dirty="0" smtClean="0">
                <a:latin typeface="標楷體" panose="03000509000000000000" pitchFamily="65" charset="-120"/>
                <a:ea typeface="標楷體" panose="03000509000000000000" pitchFamily="65" charset="-120"/>
              </a:rPr>
              <a:t>並不是</a:t>
            </a:r>
            <a:r>
              <a:rPr lang="zh-TW" altLang="en-US" sz="2400" dirty="0">
                <a:latin typeface="標楷體" panose="03000509000000000000" pitchFamily="65" charset="-120"/>
                <a:ea typeface="標楷體" panose="03000509000000000000" pitchFamily="65" charset="-120"/>
              </a:rPr>
              <a:t>開啟的，需要底層系統</a:t>
            </a:r>
            <a:r>
              <a:rPr lang="zh-TW" altLang="en-US" sz="2400" dirty="0" smtClean="0">
                <a:latin typeface="標楷體" panose="03000509000000000000" pitchFamily="65" charset="-120"/>
                <a:ea typeface="標楷體" panose="03000509000000000000" pitchFamily="65" charset="-120"/>
              </a:rPr>
              <a:t>的支</a:t>
            </a:r>
            <a:r>
              <a:rPr lang="zh-TW" altLang="en-US" sz="2400" dirty="0">
                <a:latin typeface="標楷體" panose="03000509000000000000" pitchFamily="65" charset="-120"/>
                <a:ea typeface="標楷體" panose="03000509000000000000" pitchFamily="65" charset="-120"/>
              </a:rPr>
              <a:t>援</a:t>
            </a:r>
            <a:r>
              <a:rPr lang="zh-TW" altLang="en-US" sz="2400" dirty="0" smtClean="0">
                <a:latin typeface="標楷體" panose="03000509000000000000" pitchFamily="65" charset="-120"/>
                <a:ea typeface="標楷體" panose="03000509000000000000" pitchFamily="65" charset="-120"/>
              </a:rPr>
              <a:t>才</a:t>
            </a:r>
            <a:r>
              <a:rPr lang="zh-TW" altLang="en-US" sz="2400" dirty="0">
                <a:latin typeface="標楷體" panose="03000509000000000000" pitchFamily="65" charset="-120"/>
                <a:ea typeface="標楷體" panose="03000509000000000000" pitchFamily="65" charset="-120"/>
              </a:rPr>
              <a:t>能夠</a:t>
            </a:r>
            <a:r>
              <a:rPr lang="zh-TW" altLang="en-US" sz="2400" dirty="0" smtClean="0">
                <a:latin typeface="標楷體" panose="03000509000000000000" pitchFamily="65" charset="-120"/>
                <a:ea typeface="標楷體" panose="03000509000000000000" pitchFamily="65" charset="-120"/>
              </a:rPr>
              <a:t>順利執</a:t>
            </a:r>
            <a:r>
              <a:rPr lang="zh-TW" altLang="en-US" sz="2400" dirty="0">
                <a:latin typeface="標楷體" panose="03000509000000000000" pitchFamily="65" charset="-120"/>
                <a:ea typeface="標楷體" panose="03000509000000000000" pitchFamily="65" charset="-120"/>
              </a:rPr>
              <a:t>行</a:t>
            </a:r>
            <a:r>
              <a:rPr lang="zh-TW" altLang="en-US" sz="2400" dirty="0" smtClean="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例如：</a:t>
            </a:r>
            <a:r>
              <a:rPr lang="zh-TW" altLang="en-US" sz="2400" dirty="0" smtClean="0">
                <a:latin typeface="標楷體" panose="03000509000000000000" pitchFamily="65" charset="-120"/>
                <a:ea typeface="標楷體" panose="03000509000000000000" pitchFamily="65" charset="-120"/>
              </a:rPr>
              <a:t>為了執行</a:t>
            </a:r>
            <a:r>
              <a:rPr lang="en-US" altLang="zh-TW" sz="2400" dirty="0" err="1" smtClean="0">
                <a:latin typeface="標楷體" panose="03000509000000000000" pitchFamily="65" charset="-120"/>
                <a:ea typeface="標楷體" panose="03000509000000000000" pitchFamily="65" charset="-120"/>
              </a:rPr>
              <a:t>XmlTo</a:t>
            </a:r>
            <a:r>
              <a:rPr lang="zh-TW" altLang="en-US" sz="2400" dirty="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系統</a:t>
            </a:r>
            <a:r>
              <a:rPr lang="zh-TW" altLang="en-US" sz="2400" dirty="0">
                <a:latin typeface="標楷體" panose="03000509000000000000" pitchFamily="65" charset="-120"/>
                <a:ea typeface="標楷體" panose="03000509000000000000" pitchFamily="65" charset="-120"/>
              </a:rPr>
              <a:t>必須安裝</a:t>
            </a:r>
            <a:r>
              <a:rPr lang="en-US" altLang="zh-TW" sz="2400" dirty="0" smtClean="0">
                <a:latin typeface="標楷體" panose="03000509000000000000" pitchFamily="65" charset="-120"/>
                <a:ea typeface="標楷體" panose="03000509000000000000" pitchFamily="65" charset="-120"/>
              </a:rPr>
              <a:t>libxml-2.0</a:t>
            </a:r>
            <a:r>
              <a:rPr lang="zh-TW" altLang="en-US" sz="2400" dirty="0" smtClean="0">
                <a:latin typeface="標楷體" panose="03000509000000000000" pitchFamily="65" charset="-120"/>
                <a:ea typeface="標楷體" panose="03000509000000000000" pitchFamily="65" charset="-120"/>
              </a:rPr>
              <a:t>套件庫</a:t>
            </a:r>
            <a:r>
              <a:rPr lang="zh-TW" altLang="en-US" sz="2400" dirty="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如果</a:t>
            </a:r>
            <a:r>
              <a:rPr lang="zh-TW" altLang="en-US" sz="2400" dirty="0">
                <a:latin typeface="標楷體" panose="03000509000000000000" pitchFamily="65" charset="-120"/>
                <a:ea typeface="標楷體" panose="03000509000000000000" pitchFamily="65" charset="-120"/>
              </a:rPr>
              <a:t>沒有發現</a:t>
            </a:r>
            <a:r>
              <a:rPr lang="zh-TW" altLang="en-US" sz="2400" dirty="0" smtClean="0">
                <a:latin typeface="標楷體" panose="03000509000000000000" pitchFamily="65" charset="-120"/>
                <a:ea typeface="標楷體" panose="03000509000000000000" pitchFamily="65" charset="-120"/>
              </a:rPr>
              <a:t>這個套件庫</a:t>
            </a:r>
            <a:r>
              <a:rPr lang="zh-TW" altLang="en-US" sz="2400" dirty="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相對應</a:t>
            </a:r>
            <a:r>
              <a:rPr lang="zh-TW" altLang="en-US" sz="2400" dirty="0">
                <a:latin typeface="標楷體" panose="03000509000000000000" pitchFamily="65" charset="-120"/>
                <a:ea typeface="標楷體" panose="03000509000000000000" pitchFamily="65" charset="-120"/>
              </a:rPr>
              <a:t>的</a:t>
            </a:r>
            <a:r>
              <a:rPr lang="en-US" altLang="zh-TW" sz="2400" dirty="0">
                <a:latin typeface="標楷體" panose="03000509000000000000" pitchFamily="65" charset="-120"/>
                <a:ea typeface="標楷體" panose="03000509000000000000" pitchFamily="65" charset="-120"/>
              </a:rPr>
              <a:t>ns-3</a:t>
            </a:r>
            <a:r>
              <a:rPr lang="zh-TW" altLang="en-US" sz="2400" dirty="0">
                <a:latin typeface="標楷體" panose="03000509000000000000" pitchFamily="65" charset="-120"/>
                <a:ea typeface="標楷體" panose="03000509000000000000" pitchFamily="65" charset="-120"/>
              </a:rPr>
              <a:t>特性就不會</a:t>
            </a:r>
            <a:r>
              <a:rPr lang="zh-TW" altLang="en-US" sz="2400" dirty="0" smtClean="0">
                <a:latin typeface="標楷體" panose="03000509000000000000" pitchFamily="65" charset="-120"/>
                <a:ea typeface="標楷體" panose="03000509000000000000" pitchFamily="65" charset="-120"/>
              </a:rPr>
              <a:t>被啟</a:t>
            </a:r>
            <a:r>
              <a:rPr lang="zh-TW" altLang="en-US" sz="2400" dirty="0">
                <a:latin typeface="標楷體" panose="03000509000000000000" pitchFamily="65" charset="-120"/>
                <a:ea typeface="標楷體" panose="03000509000000000000" pitchFamily="65" charset="-120"/>
              </a:rPr>
              <a:t>用</a:t>
            </a:r>
            <a:r>
              <a:rPr lang="zh-TW" altLang="en-US" sz="2400" dirty="0" smtClean="0">
                <a:latin typeface="標楷體" panose="03000509000000000000" pitchFamily="65" charset="-120"/>
                <a:ea typeface="標楷體" panose="03000509000000000000" pitchFamily="65" charset="-120"/>
              </a:rPr>
              <a:t>，這部份會以訊</a:t>
            </a:r>
            <a:r>
              <a:rPr lang="zh-TW" altLang="en-US" sz="2400" dirty="0">
                <a:latin typeface="標楷體" panose="03000509000000000000" pitchFamily="65" charset="-120"/>
                <a:ea typeface="標楷體" panose="03000509000000000000" pitchFamily="65" charset="-120"/>
              </a:rPr>
              <a:t>息</a:t>
            </a:r>
            <a:r>
              <a:rPr lang="zh-TW" altLang="en-US" sz="2400" dirty="0" smtClean="0">
                <a:latin typeface="標楷體" panose="03000509000000000000" pitchFamily="65" charset="-120"/>
                <a:ea typeface="標楷體" panose="03000509000000000000" pitchFamily="65" charset="-120"/>
              </a:rPr>
              <a:t>顯示</a:t>
            </a:r>
            <a:r>
              <a:rPr lang="zh-TW" altLang="en-US" sz="2400" dirty="0">
                <a:latin typeface="標楷體" panose="03000509000000000000" pitchFamily="65" charset="-120"/>
                <a:ea typeface="標楷體" panose="03000509000000000000" pitchFamily="65" charset="-120"/>
              </a:rPr>
              <a:t>出來。另一個需要注意的地方是：對於一些特定</a:t>
            </a:r>
            <a:r>
              <a:rPr lang="zh-TW" altLang="en-US" sz="2400" dirty="0" smtClean="0">
                <a:latin typeface="標楷體" panose="03000509000000000000" pitchFamily="65" charset="-120"/>
                <a:ea typeface="標楷體" panose="03000509000000000000" pitchFamily="65" charset="-120"/>
              </a:rPr>
              <a:t>的模組，</a:t>
            </a:r>
            <a:r>
              <a:rPr lang="zh-TW" altLang="en-US" sz="2400" dirty="0">
                <a:latin typeface="標楷體" panose="03000509000000000000" pitchFamily="65" charset="-120"/>
                <a:ea typeface="標楷體" panose="03000509000000000000" pitchFamily="65" charset="-120"/>
              </a:rPr>
              <a:t>需要使用</a:t>
            </a:r>
            <a:r>
              <a:rPr lang="en-US" altLang="zh-TW" sz="2400" dirty="0" err="1" smtClean="0">
                <a:latin typeface="標楷體" panose="03000509000000000000" pitchFamily="65" charset="-120"/>
                <a:ea typeface="標楷體" panose="03000509000000000000" pitchFamily="65" charset="-120"/>
              </a:rPr>
              <a:t>sudo</a:t>
            </a:r>
            <a:r>
              <a:rPr lang="zh-TW" altLang="en-US" sz="2400" dirty="0" smtClean="0">
                <a:latin typeface="標楷體" panose="03000509000000000000" pitchFamily="65" charset="-120"/>
                <a:ea typeface="標楷體" panose="03000509000000000000" pitchFamily="65" charset="-120"/>
              </a:rPr>
              <a:t>指令來設定此模組，</a:t>
            </a:r>
            <a:r>
              <a:rPr lang="zh-TW" altLang="en-US" sz="2400" dirty="0">
                <a:latin typeface="標楷體" panose="03000509000000000000" pitchFamily="65" charset="-120"/>
                <a:ea typeface="標楷體" panose="03000509000000000000" pitchFamily="65" charset="-120"/>
              </a:rPr>
              <a:t>而</a:t>
            </a:r>
            <a:r>
              <a:rPr lang="zh-TW" altLang="en-US" sz="2400" dirty="0" smtClean="0">
                <a:latin typeface="標楷體" panose="03000509000000000000" pitchFamily="65" charset="-120"/>
                <a:ea typeface="標楷體" panose="03000509000000000000" pitchFamily="65" charset="-120"/>
              </a:rPr>
              <a:t>這些模</a:t>
            </a:r>
            <a:r>
              <a:rPr lang="zh-TW" altLang="en-US" sz="2400" dirty="0">
                <a:latin typeface="標楷體" panose="03000509000000000000" pitchFamily="65" charset="-120"/>
                <a:ea typeface="標楷體" panose="03000509000000000000" pitchFamily="65" charset="-120"/>
              </a:rPr>
              <a:t>組</a:t>
            </a:r>
            <a:r>
              <a:rPr lang="zh-TW" altLang="en-US" sz="2400" dirty="0" smtClean="0">
                <a:latin typeface="標楷體" panose="03000509000000000000" pitchFamily="65" charset="-120"/>
                <a:ea typeface="標楷體" panose="03000509000000000000" pitchFamily="65" charset="-120"/>
              </a:rPr>
              <a:t>預設可能設定為關閉狀態，</a:t>
            </a:r>
            <a:r>
              <a:rPr lang="zh-TW" altLang="en-US" sz="2400" dirty="0">
                <a:latin typeface="標楷體" panose="03000509000000000000" pitchFamily="65" charset="-120"/>
                <a:ea typeface="標楷體" panose="03000509000000000000" pitchFamily="65" charset="-120"/>
              </a:rPr>
              <a:t>所以此性質會</a:t>
            </a:r>
            <a:r>
              <a:rPr lang="zh-TW" altLang="en-US" sz="2400" dirty="0" smtClean="0">
                <a:latin typeface="標楷體" panose="03000509000000000000" pitchFamily="65" charset="-120"/>
                <a:ea typeface="標楷體" panose="03000509000000000000" pitchFamily="65" charset="-120"/>
              </a:rPr>
              <a:t>顯示未啟用。</a:t>
            </a: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r>
              <a:rPr lang="zh-TW" altLang="en-US" sz="2400" dirty="0" smtClean="0">
                <a:latin typeface="標楷體" panose="03000509000000000000" pitchFamily="65" charset="-120"/>
                <a:ea typeface="標楷體" panose="03000509000000000000" pitchFamily="65" charset="-120"/>
              </a:rPr>
              <a:t>編譯時你會看到以下文字訊息</a:t>
            </a:r>
            <a:endParaRPr lang="en-US" altLang="zh-TW" sz="2400" dirty="0">
              <a:latin typeface="標楷體" panose="03000509000000000000" pitchFamily="65" charset="-120"/>
              <a:ea typeface="標楷體" panose="03000509000000000000" pitchFamily="65" charset="-120"/>
            </a:endParaRPr>
          </a:p>
          <a:p>
            <a:pPr lvl="1"/>
            <a:r>
              <a:rPr lang="en-US" altLang="zh-TW" sz="1600" dirty="0">
                <a:latin typeface="標楷體" panose="03000509000000000000" pitchFamily="65" charset="-120"/>
                <a:ea typeface="標楷體" panose="03000509000000000000" pitchFamily="65" charset="-120"/>
              </a:rPr>
              <a:t>Checking for program g++ : ok /</a:t>
            </a:r>
            <a:r>
              <a:rPr lang="en-US" altLang="zh-TW" sz="1600" dirty="0" err="1">
                <a:latin typeface="標楷體" panose="03000509000000000000" pitchFamily="65" charset="-120"/>
                <a:ea typeface="標楷體" panose="03000509000000000000" pitchFamily="65" charset="-120"/>
              </a:rPr>
              <a:t>usr</a:t>
            </a:r>
            <a:r>
              <a:rPr lang="en-US" altLang="zh-TW" sz="1600" dirty="0">
                <a:latin typeface="標楷體" panose="03000509000000000000" pitchFamily="65" charset="-120"/>
                <a:ea typeface="標楷體" panose="03000509000000000000" pitchFamily="65" charset="-120"/>
              </a:rPr>
              <a:t>/bin/g++</a:t>
            </a:r>
          </a:p>
          <a:p>
            <a:pPr lvl="1"/>
            <a:r>
              <a:rPr lang="en-US" altLang="zh-TW" sz="1600" dirty="0">
                <a:latin typeface="標楷體" panose="03000509000000000000" pitchFamily="65" charset="-120"/>
                <a:ea typeface="標楷體" panose="03000509000000000000" pitchFamily="65" charset="-120"/>
              </a:rPr>
              <a:t>Checking for program </a:t>
            </a:r>
            <a:r>
              <a:rPr lang="en-US" altLang="zh-TW" sz="1600" dirty="0" err="1">
                <a:latin typeface="標楷體" panose="03000509000000000000" pitchFamily="65" charset="-120"/>
                <a:ea typeface="標楷體" panose="03000509000000000000" pitchFamily="65" charset="-120"/>
              </a:rPr>
              <a:t>cpp</a:t>
            </a:r>
            <a:r>
              <a:rPr lang="en-US" altLang="zh-TW" sz="1600" dirty="0">
                <a:latin typeface="標楷體" panose="03000509000000000000" pitchFamily="65" charset="-120"/>
                <a:ea typeface="標楷體" panose="03000509000000000000" pitchFamily="65" charset="-120"/>
              </a:rPr>
              <a:t> : ok /</a:t>
            </a:r>
            <a:r>
              <a:rPr lang="en-US" altLang="zh-TW" sz="1600" dirty="0" err="1">
                <a:latin typeface="標楷體" panose="03000509000000000000" pitchFamily="65" charset="-120"/>
                <a:ea typeface="標楷體" panose="03000509000000000000" pitchFamily="65" charset="-120"/>
              </a:rPr>
              <a:t>usr</a:t>
            </a:r>
            <a:r>
              <a:rPr lang="en-US" altLang="zh-TW" sz="1600" dirty="0">
                <a:latin typeface="標楷體" panose="03000509000000000000" pitchFamily="65" charset="-120"/>
                <a:ea typeface="標楷體" panose="03000509000000000000" pitchFamily="65" charset="-120"/>
              </a:rPr>
              <a:t>/bin/</a:t>
            </a:r>
            <a:r>
              <a:rPr lang="en-US" altLang="zh-TW" sz="1600" dirty="0" err="1">
                <a:latin typeface="標楷體" panose="03000509000000000000" pitchFamily="65" charset="-120"/>
                <a:ea typeface="標楷體" panose="03000509000000000000" pitchFamily="65" charset="-120"/>
              </a:rPr>
              <a:t>cpp</a:t>
            </a:r>
            <a:endParaRPr lang="en-US" altLang="zh-TW" sz="1600" dirty="0">
              <a:latin typeface="標楷體" panose="03000509000000000000" pitchFamily="65" charset="-120"/>
              <a:ea typeface="標楷體" panose="03000509000000000000" pitchFamily="65" charset="-120"/>
            </a:endParaRPr>
          </a:p>
          <a:p>
            <a:pPr lvl="1"/>
            <a:r>
              <a:rPr lang="en-US" altLang="zh-TW" sz="1600" dirty="0">
                <a:latin typeface="標楷體" panose="03000509000000000000" pitchFamily="65" charset="-120"/>
                <a:ea typeface="標楷體" panose="03000509000000000000" pitchFamily="65" charset="-120"/>
              </a:rPr>
              <a:t>Checking for program </a:t>
            </a:r>
            <a:r>
              <a:rPr lang="en-US" altLang="zh-TW" sz="1600" dirty="0" err="1">
                <a:latin typeface="標楷體" panose="03000509000000000000" pitchFamily="65" charset="-120"/>
                <a:ea typeface="標楷體" panose="03000509000000000000" pitchFamily="65" charset="-120"/>
              </a:rPr>
              <a:t>ar</a:t>
            </a:r>
            <a:r>
              <a:rPr lang="en-US" altLang="zh-TW" sz="1600" dirty="0">
                <a:latin typeface="標楷體" panose="03000509000000000000" pitchFamily="65" charset="-120"/>
                <a:ea typeface="標楷體" panose="03000509000000000000" pitchFamily="65" charset="-120"/>
              </a:rPr>
              <a:t> : ok /</a:t>
            </a:r>
            <a:r>
              <a:rPr lang="en-US" altLang="zh-TW" sz="1600" dirty="0" err="1">
                <a:latin typeface="標楷體" panose="03000509000000000000" pitchFamily="65" charset="-120"/>
                <a:ea typeface="標楷體" panose="03000509000000000000" pitchFamily="65" charset="-120"/>
              </a:rPr>
              <a:t>usr</a:t>
            </a:r>
            <a:r>
              <a:rPr lang="en-US" altLang="zh-TW" sz="1600" dirty="0">
                <a:latin typeface="標楷體" panose="03000509000000000000" pitchFamily="65" charset="-120"/>
                <a:ea typeface="標楷體" panose="03000509000000000000" pitchFamily="65" charset="-120"/>
              </a:rPr>
              <a:t>/bin/</a:t>
            </a:r>
            <a:r>
              <a:rPr lang="en-US" altLang="zh-TW" sz="1600" dirty="0" err="1">
                <a:latin typeface="標楷體" panose="03000509000000000000" pitchFamily="65" charset="-120"/>
                <a:ea typeface="標楷體" panose="03000509000000000000" pitchFamily="65" charset="-120"/>
              </a:rPr>
              <a:t>ar</a:t>
            </a:r>
            <a:endParaRPr lang="en-US" altLang="zh-TW" sz="1600" dirty="0">
              <a:latin typeface="標楷體" panose="03000509000000000000" pitchFamily="65" charset="-120"/>
              <a:ea typeface="標楷體" panose="03000509000000000000" pitchFamily="65" charset="-120"/>
            </a:endParaRPr>
          </a:p>
          <a:p>
            <a:pPr lvl="1"/>
            <a:r>
              <a:rPr lang="en-US" altLang="zh-TW" sz="1600" dirty="0">
                <a:latin typeface="標楷體" panose="03000509000000000000" pitchFamily="65" charset="-120"/>
                <a:ea typeface="標楷體" panose="03000509000000000000" pitchFamily="65" charset="-120"/>
              </a:rPr>
              <a:t>Checking for program </a:t>
            </a:r>
            <a:r>
              <a:rPr lang="en-US" altLang="zh-TW" sz="1600" dirty="0" err="1">
                <a:latin typeface="標楷體" panose="03000509000000000000" pitchFamily="65" charset="-120"/>
                <a:ea typeface="標楷體" panose="03000509000000000000" pitchFamily="65" charset="-120"/>
              </a:rPr>
              <a:t>ranlib</a:t>
            </a:r>
            <a:r>
              <a:rPr lang="en-US" altLang="zh-TW" sz="1600" dirty="0">
                <a:latin typeface="標楷體" panose="03000509000000000000" pitchFamily="65" charset="-120"/>
                <a:ea typeface="標楷體" panose="03000509000000000000" pitchFamily="65" charset="-120"/>
              </a:rPr>
              <a:t> : ok /</a:t>
            </a:r>
            <a:r>
              <a:rPr lang="en-US" altLang="zh-TW" sz="1600" dirty="0" err="1">
                <a:latin typeface="標楷體" panose="03000509000000000000" pitchFamily="65" charset="-120"/>
                <a:ea typeface="標楷體" panose="03000509000000000000" pitchFamily="65" charset="-120"/>
              </a:rPr>
              <a:t>usr</a:t>
            </a:r>
            <a:r>
              <a:rPr lang="en-US" altLang="zh-TW" sz="1600" dirty="0">
                <a:latin typeface="標楷體" panose="03000509000000000000" pitchFamily="65" charset="-120"/>
                <a:ea typeface="標楷體" panose="03000509000000000000" pitchFamily="65" charset="-120"/>
              </a:rPr>
              <a:t>/bin/</a:t>
            </a:r>
            <a:r>
              <a:rPr lang="en-US" altLang="zh-TW" sz="1600" dirty="0" err="1">
                <a:latin typeface="標楷體" panose="03000509000000000000" pitchFamily="65" charset="-120"/>
                <a:ea typeface="標楷體" panose="03000509000000000000" pitchFamily="65" charset="-120"/>
              </a:rPr>
              <a:t>ranlib</a:t>
            </a:r>
            <a:endParaRPr lang="en-US" altLang="zh-TW" sz="1600" dirty="0">
              <a:latin typeface="標楷體" panose="03000509000000000000" pitchFamily="65" charset="-120"/>
              <a:ea typeface="標楷體" panose="03000509000000000000" pitchFamily="65" charset="-120"/>
            </a:endParaRPr>
          </a:p>
          <a:p>
            <a:pPr lvl="1"/>
            <a:r>
              <a:rPr lang="en-US" altLang="zh-TW" sz="1600" dirty="0">
                <a:latin typeface="標楷體" panose="03000509000000000000" pitchFamily="65" charset="-120"/>
                <a:ea typeface="標楷體" panose="03000509000000000000" pitchFamily="65" charset="-120"/>
              </a:rPr>
              <a:t>Checking for g++ : ok</a:t>
            </a:r>
          </a:p>
          <a:p>
            <a:pPr lvl="1"/>
            <a:r>
              <a:rPr lang="en-US" altLang="zh-TW" sz="1600" dirty="0">
                <a:latin typeface="標楷體" panose="03000509000000000000" pitchFamily="65" charset="-120"/>
                <a:ea typeface="標楷體" panose="03000509000000000000" pitchFamily="65" charset="-120"/>
              </a:rPr>
              <a:t>………………</a:t>
            </a:r>
          </a:p>
          <a:p>
            <a:pPr lvl="1"/>
            <a:r>
              <a:rPr lang="en-US" altLang="zh-TW" sz="1600" dirty="0">
                <a:latin typeface="標楷體" panose="03000509000000000000" pitchFamily="65" charset="-120"/>
                <a:ea typeface="標楷體" panose="03000509000000000000" pitchFamily="65" charset="-120"/>
              </a:rPr>
              <a:t>‘configure’ finished successfully (2.870s)</a:t>
            </a: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287845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8D6030C1-B4AF-4CED-B85B-DE1DCF64E684}" type="slidenum">
              <a:rPr lang="en-US" altLang="zh-TW"/>
              <a:pPr/>
              <a:t>5</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系統需求</a:t>
            </a:r>
            <a:endParaRPr lang="en-US" altLang="zh-TW"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Rectangle 3"/>
          <p:cNvSpPr>
            <a:spLocks noGrp="1" noChangeArrowheads="1"/>
          </p:cNvSpPr>
          <p:nvPr>
            <p:ph type="body" idx="1"/>
          </p:nvPr>
        </p:nvSpPr>
        <p:spPr/>
        <p:txBody>
          <a:bodyPr/>
          <a:lstStyle/>
          <a:p>
            <a:pPr eaLnBrk="1" hangingPunct="1">
              <a:lnSpc>
                <a:spcPct val="90000"/>
              </a:lnSpc>
            </a:pP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軟體</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err="1" smtClean="0">
                <a:latin typeface="Times New Roman" panose="02020603050405020304" pitchFamily="18" charset="0"/>
                <a:ea typeface="標楷體" panose="03000509000000000000" pitchFamily="65" charset="-120"/>
                <a:cs typeface="Times New Roman" panose="02020603050405020304" pitchFamily="18" charset="0"/>
              </a:rPr>
              <a:t>ubuntu</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 Linux </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作業系統</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err="1" smtClean="0">
                <a:latin typeface="Times New Roman" panose="02020603050405020304" pitchFamily="18" charset="0"/>
                <a:ea typeface="標楷體" panose="03000509000000000000" pitchFamily="65" charset="-120"/>
                <a:cs typeface="Times New Roman" panose="02020603050405020304" pitchFamily="18" charset="0"/>
              </a:rPr>
              <a:t>gcc</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zh-TW" sz="2400" dirty="0" smtClean="0">
                <a:latin typeface="Times New Roman" panose="02020603050405020304" pitchFamily="18" charset="0"/>
                <a:ea typeface="標楷體" panose="03000509000000000000" pitchFamily="65" charset="-120"/>
                <a:cs typeface="Times New Roman" panose="02020603050405020304" pitchFamily="18" charset="0"/>
              </a:rPr>
              <a:t>編譯器</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python</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 編譯器</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smtClean="0">
                <a:latin typeface="標楷體" panose="03000509000000000000" pitchFamily="65" charset="-120"/>
                <a:ea typeface="標楷體" panose="03000509000000000000" pitchFamily="65" charset="-120"/>
              </a:rPr>
              <a:t>Mercurial</a:t>
            </a:r>
            <a:r>
              <a:rPr lang="zh-TW" altLang="en-US" sz="2400" dirty="0" smtClean="0">
                <a:latin typeface="標楷體" panose="03000509000000000000" pitchFamily="65" charset="-120"/>
                <a:ea typeface="標楷體" panose="03000509000000000000" pitchFamily="65" charset="-120"/>
              </a:rPr>
              <a:t> 開發套件庫</a:t>
            </a:r>
            <a:endParaRPr lang="en-US" altLang="zh-TW" sz="2400" dirty="0" smtClean="0">
              <a:latin typeface="標楷體" panose="03000509000000000000" pitchFamily="65" charset="-12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Qt4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繪圖軟體</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r>
              <a:rPr lang="en-US" altLang="zh-TW" sz="2400" dirty="0" err="1" smtClean="0">
                <a:latin typeface="Times New Roman" panose="02020603050405020304" pitchFamily="18" charset="0"/>
                <a:ea typeface="標楷體" panose="03000509000000000000" pitchFamily="65" charset="-120"/>
                <a:cs typeface="Times New Roman" panose="02020603050405020304" pitchFamily="18" charset="0"/>
              </a:rPr>
              <a:t>NetAnim</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圖形界面模擬程式</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lvl="1"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a:pPr/>
              <a:t>50</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測</a:t>
            </a:r>
            <a:r>
              <a:rPr lang="zh-TW" altLang="en-US" b="1" dirty="0">
                <a:latin typeface="Times New Roman" pitchFamily="18" charset="0"/>
                <a:ea typeface="標楷體" panose="03000509000000000000" pitchFamily="65" charset="-120"/>
                <a:cs typeface="Times New Roman" pitchFamily="18" charset="0"/>
              </a:rPr>
              <a:t>試</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須注意</a:t>
            </a:r>
            <a:r>
              <a:rPr lang="zh-TW" altLang="zh-TW" sz="2400" dirty="0">
                <a:latin typeface="標楷體" panose="03000509000000000000" pitchFamily="65" charset="-120"/>
                <a:ea typeface="標楷體" panose="03000509000000000000" pitchFamily="65" charset="-120"/>
              </a:rPr>
              <a:t>optimized</a:t>
            </a:r>
            <a:r>
              <a:rPr lang="zh-TW" altLang="zh-TW" sz="2400" dirty="0" smtClean="0">
                <a:latin typeface="標楷體" panose="03000509000000000000" pitchFamily="65" charset="-120"/>
                <a:ea typeface="標楷體" panose="03000509000000000000" pitchFamily="65" charset="-120"/>
              </a:rPr>
              <a:t>模式</a:t>
            </a:r>
            <a:r>
              <a:rPr lang="zh-TW" altLang="en-US" sz="2400" dirty="0" smtClean="0">
                <a:latin typeface="標楷體" panose="03000509000000000000" pitchFamily="65" charset="-120"/>
                <a:ea typeface="標楷體" panose="03000509000000000000" pitchFamily="65" charset="-120"/>
              </a:rPr>
              <a:t>會</a:t>
            </a:r>
            <a:r>
              <a:rPr lang="zh-TW" altLang="zh-TW" sz="2400" dirty="0" smtClean="0">
                <a:latin typeface="標楷體" panose="03000509000000000000" pitchFamily="65" charset="-120"/>
                <a:ea typeface="標楷體" panose="03000509000000000000" pitchFamily="65" charset="-120"/>
              </a:rPr>
              <a:t>把</a:t>
            </a:r>
            <a:r>
              <a:rPr lang="zh-TW" altLang="zh-TW" sz="2400" dirty="0">
                <a:latin typeface="標楷體" panose="03000509000000000000" pitchFamily="65" charset="-120"/>
                <a:ea typeface="標楷體" panose="03000509000000000000" pitchFamily="65" charset="-120"/>
              </a:rPr>
              <a:t>lo</a:t>
            </a:r>
            <a:r>
              <a:rPr lang="zh-TW" altLang="zh-TW" sz="2400" dirty="0" smtClean="0">
                <a:latin typeface="標楷體" panose="03000509000000000000" pitchFamily="65" charset="-120"/>
                <a:ea typeface="標楷體" panose="03000509000000000000" pitchFamily="65" charset="-120"/>
              </a:rPr>
              <a:t>g</a:t>
            </a:r>
            <a:r>
              <a:rPr lang="zh-TW" altLang="en-US" sz="2400" dirty="0">
                <a:latin typeface="標楷體" panose="03000509000000000000" pitchFamily="65" charset="-120"/>
                <a:ea typeface="標楷體" panose="03000509000000000000" pitchFamily="65" charset="-120"/>
              </a:rPr>
              <a:t>停</a:t>
            </a:r>
            <a:r>
              <a:rPr lang="zh-TW" altLang="zh-TW" sz="2400" dirty="0" smtClean="0">
                <a:latin typeface="標楷體" panose="03000509000000000000" pitchFamily="65" charset="-120"/>
                <a:ea typeface="標楷體" panose="03000509000000000000" pitchFamily="65" charset="-120"/>
              </a:rPr>
              <a:t>用了</a:t>
            </a:r>
            <a:r>
              <a:rPr lang="zh-TW" altLang="en-US" sz="2400" dirty="0" smtClean="0">
                <a:latin typeface="標楷體" panose="03000509000000000000" pitchFamily="65" charset="-120"/>
                <a:ea typeface="標楷體" panose="03000509000000000000" pitchFamily="65" charset="-120"/>
              </a:rPr>
              <a:t>，所以須用</a:t>
            </a:r>
            <a:r>
              <a:rPr lang="en-US" altLang="zh-TW" sz="2400" dirty="0" err="1" smtClean="0">
                <a:latin typeface="標楷體" panose="03000509000000000000" pitchFamily="65" charset="-120"/>
                <a:ea typeface="標楷體" panose="03000509000000000000" pitchFamily="65" charset="-120"/>
              </a:rPr>
              <a:t>waf</a:t>
            </a:r>
            <a:r>
              <a:rPr lang="zh-TW" altLang="en-US" sz="2400" dirty="0" smtClean="0">
                <a:latin typeface="標楷體" panose="03000509000000000000" pitchFamily="65" charset="-120"/>
                <a:ea typeface="標楷體" panose="03000509000000000000" pitchFamily="65" charset="-120"/>
              </a:rPr>
              <a:t>工具再設定一下。</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zh-TW" altLang="zh-TW" sz="2000" dirty="0">
                <a:latin typeface="標楷體" panose="03000509000000000000" pitchFamily="65" charset="-120"/>
                <a:ea typeface="標楷體" panose="03000509000000000000" pitchFamily="65" charset="-120"/>
              </a:rPr>
              <a:t>sudo ./waf -d debug configure --enable-examples</a:t>
            </a:r>
            <a:r>
              <a:rPr lang="en-US" altLang="zh-TW" sz="2000" dirty="0">
                <a:latin typeface="標楷體" panose="03000509000000000000" pitchFamily="65" charset="-120"/>
                <a:ea typeface="標楷體" panose="03000509000000000000" pitchFamily="65" charset="-120"/>
              </a:rPr>
              <a:t> </a:t>
            </a:r>
            <a:r>
              <a:rPr lang="zh-TW" altLang="zh-TW" sz="2000" dirty="0">
                <a:latin typeface="標楷體" panose="03000509000000000000" pitchFamily="65" charset="-120"/>
                <a:ea typeface="標楷體" panose="03000509000000000000" pitchFamily="65" charset="-120"/>
              </a:rPr>
              <a:t>--enable-tests</a:t>
            </a: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可看到</a:t>
            </a:r>
            <a:r>
              <a:rPr lang="en-US" altLang="zh-TW" sz="2400" dirty="0" smtClean="0">
                <a:latin typeface="標楷體" panose="03000509000000000000" pitchFamily="65" charset="-120"/>
                <a:ea typeface="標楷體" panose="03000509000000000000" pitchFamily="65" charset="-120"/>
              </a:rPr>
              <a:t>Build tests</a:t>
            </a:r>
            <a:r>
              <a:rPr lang="zh-TW" altLang="en-US" sz="2400" dirty="0" smtClean="0">
                <a:latin typeface="標楷體" panose="03000509000000000000" pitchFamily="65" charset="-120"/>
                <a:ea typeface="標楷體" panose="03000509000000000000" pitchFamily="65" charset="-120"/>
              </a:rPr>
              <a:t>與</a:t>
            </a:r>
            <a:r>
              <a:rPr lang="en-US" altLang="zh-TW" sz="2400" dirty="0" smtClean="0">
                <a:latin typeface="標楷體" panose="03000509000000000000" pitchFamily="65" charset="-120"/>
                <a:ea typeface="標楷體" panose="03000509000000000000" pitchFamily="65" charset="-120"/>
              </a:rPr>
              <a:t>Build</a:t>
            </a:r>
            <a:r>
              <a:rPr lang="zh-TW" altLang="en-US" sz="2400" dirty="0" smtClean="0">
                <a:latin typeface="標楷體" panose="03000509000000000000" pitchFamily="65" charset="-120"/>
                <a:ea typeface="標楷體" panose="03000509000000000000" pitchFamily="65" charset="-120"/>
              </a:rPr>
              <a:t> </a:t>
            </a:r>
            <a:r>
              <a:rPr lang="en-US" altLang="zh-TW" sz="2400" dirty="0" smtClean="0">
                <a:latin typeface="標楷體" panose="03000509000000000000" pitchFamily="65" charset="-120"/>
                <a:ea typeface="標楷體" panose="03000509000000000000" pitchFamily="65" charset="-120"/>
              </a:rPr>
              <a:t>examples</a:t>
            </a:r>
            <a:r>
              <a:rPr lang="zh-TW" altLang="en-US" sz="2400" dirty="0" smtClean="0">
                <a:latin typeface="標楷體" panose="03000509000000000000" pitchFamily="65" charset="-120"/>
                <a:ea typeface="標楷體" panose="03000509000000000000" pitchFamily="65" charset="-120"/>
              </a:rPr>
              <a:t>都已啟用</a:t>
            </a:r>
            <a:endParaRPr lang="en-US" altLang="zh-TW" sz="20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1133239" y="2564904"/>
            <a:ext cx="4591286" cy="3010055"/>
          </a:xfrm>
          <a:prstGeom prst="rect">
            <a:avLst/>
          </a:prstGeom>
        </p:spPr>
      </p:pic>
    </p:spTree>
    <p:extLst>
      <p:ext uri="{BB962C8B-B14F-4D97-AF65-F5344CB8AC3E}">
        <p14:creationId xmlns:p14="http://schemas.microsoft.com/office/powerpoint/2010/main" val="7312906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51</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測試</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模擬軟體</a:t>
            </a:r>
            <a:r>
              <a:rPr lang="en-US" altLang="zh-TW" b="1" dirty="0">
                <a:latin typeface="Times New Roman" pitchFamily="18" charset="0"/>
                <a:ea typeface="標楷體" panose="03000509000000000000" pitchFamily="65" charset="-120"/>
                <a:cs typeface="Times New Roman" pitchFamily="18" charset="0"/>
              </a:rPr>
              <a:t>(Cont.)</a:t>
            </a: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 </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確認編譯成功後可以透過執行以下指令做測試。</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en-US" altLang="zh-TW" sz="2000" dirty="0" err="1" smtClean="0">
                <a:latin typeface="標楷體" panose="03000509000000000000" pitchFamily="65" charset="-120"/>
                <a:ea typeface="標楷體" panose="03000509000000000000" pitchFamily="65" charset="-120"/>
              </a:rPr>
              <a:t>sudo</a:t>
            </a:r>
            <a:r>
              <a:rPr lang="en-US" altLang="zh-TW" sz="2000" dirty="0" smtClean="0">
                <a:latin typeface="標楷體" panose="03000509000000000000" pitchFamily="65" charset="-120"/>
                <a:ea typeface="標楷體" panose="03000509000000000000" pitchFamily="65" charset="-120"/>
              </a:rPr>
              <a:t> ./test.py</a:t>
            </a:r>
            <a:r>
              <a:rPr lang="zh-TW" altLang="en-US" sz="2000" dirty="0" smtClean="0">
                <a:latin typeface="標楷體" panose="03000509000000000000" pitchFamily="65" charset="-120"/>
                <a:ea typeface="標楷體" panose="03000509000000000000" pitchFamily="65" charset="-120"/>
              </a:rPr>
              <a:t> </a:t>
            </a:r>
            <a:r>
              <a:rPr lang="en-US" altLang="zh-TW" sz="2000" dirty="0" smtClean="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須等一段時間</a:t>
            </a:r>
            <a:r>
              <a:rPr lang="en-US" altLang="zh-TW" sz="2000" dirty="0" smtClean="0">
                <a:latin typeface="標楷體" panose="03000509000000000000" pitchFamily="65" charset="-120"/>
                <a:ea typeface="標楷體" panose="03000509000000000000" pitchFamily="65" charset="-120"/>
              </a:rPr>
              <a:t>)</a:t>
            </a: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可看到</a:t>
            </a:r>
            <a:r>
              <a:rPr lang="en-US" altLang="zh-TW" sz="2400" dirty="0" smtClean="0">
                <a:latin typeface="標楷體" panose="03000509000000000000" pitchFamily="65" charset="-120"/>
                <a:ea typeface="標楷體" panose="03000509000000000000" pitchFamily="65" charset="-120"/>
              </a:rPr>
              <a:t>test</a:t>
            </a:r>
            <a:r>
              <a:rPr lang="zh-TW" altLang="en-US" sz="2400" dirty="0" smtClean="0">
                <a:latin typeface="標楷體" panose="03000509000000000000" pitchFamily="65" charset="-120"/>
                <a:ea typeface="標楷體" panose="03000509000000000000" pitchFamily="65" charset="-120"/>
              </a:rPr>
              <a:t>後模組的統計資訊</a:t>
            </a:r>
            <a:r>
              <a:rPr lang="en-US" altLang="zh-TW" sz="2400" dirty="0" smtClean="0">
                <a:latin typeface="標楷體" panose="03000509000000000000" pitchFamily="65" charset="-120"/>
                <a:ea typeface="標楷體" panose="03000509000000000000" pitchFamily="65" charset="-120"/>
              </a:rPr>
              <a:t>(PASS: Example)</a:t>
            </a:r>
          </a:p>
          <a:p>
            <a:pPr lvl="1" eaLnBrk="1" hangingPunct="1">
              <a:lnSpc>
                <a:spcPct val="90000"/>
              </a:lnSpc>
            </a:pPr>
            <a:r>
              <a:rPr lang="zh-TW" altLang="en-US" sz="2000" dirty="0" smtClean="0">
                <a:latin typeface="標楷體" panose="03000509000000000000" pitchFamily="65" charset="-120"/>
                <a:ea typeface="標楷體" panose="03000509000000000000" pitchFamily="65" charset="-120"/>
              </a:rPr>
              <a:t>你可以透過執行此指令來檢查</a:t>
            </a:r>
            <a:r>
              <a:rPr lang="en-US" altLang="zh-TW" sz="2000" dirty="0" smtClean="0">
                <a:latin typeface="標楷體" panose="03000509000000000000" pitchFamily="65" charset="-120"/>
                <a:ea typeface="標楷體" panose="03000509000000000000" pitchFamily="65" charset="-120"/>
              </a:rPr>
              <a:t>NS3</a:t>
            </a:r>
            <a:r>
              <a:rPr lang="zh-TW" altLang="en-US" sz="2000" dirty="0" smtClean="0">
                <a:latin typeface="標楷體" panose="03000509000000000000" pitchFamily="65" charset="-120"/>
                <a:ea typeface="標楷體" panose="03000509000000000000" pitchFamily="65" charset="-120"/>
              </a:rPr>
              <a:t>模組是否正常編譯</a:t>
            </a: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971600" y="1961278"/>
            <a:ext cx="5168506" cy="3411937"/>
          </a:xfrm>
          <a:prstGeom prst="rect">
            <a:avLst/>
          </a:prstGeom>
        </p:spPr>
      </p:pic>
    </p:spTree>
    <p:extLst>
      <p:ext uri="{BB962C8B-B14F-4D97-AF65-F5344CB8AC3E}">
        <p14:creationId xmlns:p14="http://schemas.microsoft.com/office/powerpoint/2010/main" val="20590292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52</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en-US" altLang="zh-TW" sz="2000" dirty="0" smtClean="0">
                <a:latin typeface="標楷體" panose="03000509000000000000" pitchFamily="65" charset="-120"/>
                <a:ea typeface="標楷體" panose="03000509000000000000" pitchFamily="65" charset="-120"/>
              </a:rPr>
              <a:t>Build.py</a:t>
            </a:r>
            <a:r>
              <a:rPr lang="zh-TW" altLang="en-US" sz="2000" dirty="0" smtClean="0">
                <a:latin typeface="標楷體" panose="03000509000000000000" pitchFamily="65" charset="-120"/>
                <a:ea typeface="標楷體" panose="03000509000000000000" pitchFamily="65" charset="-120"/>
              </a:rPr>
              <a:t>成功後在</a:t>
            </a:r>
            <a:r>
              <a:rPr lang="en-US" altLang="zh-TW" sz="2000" dirty="0" smtClean="0">
                <a:latin typeface="標楷體" panose="03000509000000000000" pitchFamily="65" charset="-120"/>
                <a:ea typeface="標楷體" panose="03000509000000000000" pitchFamily="65" charset="-120"/>
              </a:rPr>
              <a:t>ns3</a:t>
            </a:r>
            <a:r>
              <a:rPr lang="zh-TW" altLang="en-US" sz="2000" dirty="0" smtClean="0">
                <a:latin typeface="標楷體" panose="03000509000000000000" pitchFamily="65" charset="-120"/>
                <a:ea typeface="標楷體" panose="03000509000000000000" pitchFamily="65" charset="-120"/>
              </a:rPr>
              <a:t>目錄下會產生</a:t>
            </a:r>
            <a:r>
              <a:rPr lang="en-US" altLang="zh-TW" sz="2000" dirty="0" smtClean="0">
                <a:latin typeface="標楷體" panose="03000509000000000000" pitchFamily="65" charset="-120"/>
                <a:ea typeface="標楷體" panose="03000509000000000000" pitchFamily="65" charset="-120"/>
              </a:rPr>
              <a:t>ns-3.24.1</a:t>
            </a:r>
            <a:r>
              <a:rPr lang="zh-TW" altLang="en-US" sz="2000" dirty="0" smtClean="0">
                <a:latin typeface="標楷體" panose="03000509000000000000" pitchFamily="65" charset="-120"/>
                <a:ea typeface="標楷體" panose="03000509000000000000" pitchFamily="65" charset="-120"/>
              </a:rPr>
              <a:t>目錄。</a:t>
            </a: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r>
              <a:rPr lang="zh-TW" altLang="en-US" sz="2000" dirty="0" smtClean="0">
                <a:latin typeface="標楷體" panose="03000509000000000000" pitchFamily="65" charset="-120"/>
                <a:ea typeface="標楷體" panose="03000509000000000000" pitchFamily="65" charset="-120"/>
              </a:rPr>
              <a:t>路徑 </a:t>
            </a:r>
            <a:r>
              <a:rPr lang="en-US" altLang="zh-TW" sz="2000" dirty="0" smtClean="0">
                <a:latin typeface="標楷體" panose="03000509000000000000" pitchFamily="65" charset="-120"/>
                <a:ea typeface="標楷體" panose="03000509000000000000" pitchFamily="65" charset="-120"/>
              </a:rPr>
              <a:t>~/ns-allinone-3.24.1/ns-3.24.1/</a:t>
            </a:r>
            <a:endParaRPr lang="en-US" altLang="zh-TW" sz="2000" dirty="0" smtClean="0"/>
          </a:p>
          <a:p>
            <a:pPr eaLnBrk="1" hangingPunct="1">
              <a:lnSpc>
                <a:spcPct val="90000"/>
              </a:lnSpc>
            </a:pPr>
            <a:r>
              <a:rPr lang="zh-TW" altLang="en-US" sz="2000" dirty="0" smtClean="0">
                <a:latin typeface="標楷體" panose="03000509000000000000" pitchFamily="65" charset="-120"/>
                <a:ea typeface="標楷體" panose="03000509000000000000" pitchFamily="65" charset="-120"/>
              </a:rPr>
              <a:t>我們來執行</a:t>
            </a:r>
            <a:r>
              <a:rPr lang="en-US" altLang="zh-TW" sz="2000" dirty="0" smtClean="0">
                <a:latin typeface="標楷體" panose="03000509000000000000" pitchFamily="65" charset="-120"/>
                <a:ea typeface="標楷體" panose="03000509000000000000" pitchFamily="65" charset="-120"/>
              </a:rPr>
              <a:t>NS3</a:t>
            </a:r>
            <a:r>
              <a:rPr lang="zh-TW" altLang="en-US" sz="2000" dirty="0" smtClean="0">
                <a:latin typeface="標楷體" panose="03000509000000000000" pitchFamily="65" charset="-120"/>
                <a:ea typeface="標楷體" panose="03000509000000000000" pitchFamily="65" charset="-120"/>
              </a:rPr>
              <a:t>模擬軟體的第一個</a:t>
            </a:r>
            <a:r>
              <a:rPr lang="en-US" altLang="zh-TW" sz="2000" dirty="0">
                <a:latin typeface="標楷體" panose="03000509000000000000" pitchFamily="65" charset="-120"/>
                <a:ea typeface="標楷體" panose="03000509000000000000" pitchFamily="65" charset="-120"/>
              </a:rPr>
              <a:t>Hello </a:t>
            </a:r>
            <a:r>
              <a:rPr lang="en-US" altLang="zh-TW" sz="2000" dirty="0" smtClean="0">
                <a:latin typeface="標楷體" panose="03000509000000000000" pitchFamily="65" charset="-120"/>
                <a:ea typeface="標楷體" panose="03000509000000000000" pitchFamily="65" charset="-120"/>
              </a:rPr>
              <a:t>Simulator</a:t>
            </a:r>
            <a:r>
              <a:rPr lang="zh-TW" altLang="en-US" sz="2000" dirty="0" smtClean="0">
                <a:latin typeface="標楷體" panose="03000509000000000000" pitchFamily="65" charset="-120"/>
                <a:ea typeface="標楷體" panose="03000509000000000000" pitchFamily="65" charset="-120"/>
              </a:rPr>
              <a:t>程式</a:t>
            </a:r>
            <a:endParaRPr lang="en-US" altLang="zh-TW" sz="2000" dirty="0">
              <a:latin typeface="標楷體" panose="03000509000000000000" pitchFamily="65" charset="-120"/>
              <a:ea typeface="標楷體" panose="03000509000000000000" pitchFamily="65" charset="-120"/>
            </a:endParaRPr>
          </a:p>
          <a:p>
            <a:pPr lvl="1" eaLnBrk="1" hangingPunct="1">
              <a:lnSpc>
                <a:spcPct val="90000"/>
              </a:lnSpc>
            </a:pPr>
            <a:r>
              <a:rPr lang="en-US" altLang="zh-TW" sz="2000" dirty="0"/>
              <a:t>./</a:t>
            </a:r>
            <a:r>
              <a:rPr lang="en-US" altLang="zh-TW" sz="2000" dirty="0" err="1"/>
              <a:t>waf</a:t>
            </a:r>
            <a:r>
              <a:rPr lang="en-US" altLang="zh-TW" sz="2000" dirty="0"/>
              <a:t> </a:t>
            </a:r>
            <a:r>
              <a:rPr lang="en-US" altLang="zh-TW" sz="2000" dirty="0" smtClean="0"/>
              <a:t>--run </a:t>
            </a:r>
            <a:r>
              <a:rPr lang="en-US" altLang="zh-TW" sz="2000" dirty="0"/>
              <a:t>hello-simulator</a:t>
            </a:r>
            <a:endParaRPr lang="en-US" altLang="zh-TW" sz="2000" dirty="0" smtClean="0"/>
          </a:p>
          <a:p>
            <a:pPr eaLnBrk="1" hangingPunct="1">
              <a:lnSpc>
                <a:spcPct val="90000"/>
              </a:lnSpc>
            </a:pPr>
            <a:r>
              <a:rPr lang="en-US" altLang="zh-CN" sz="2000" dirty="0" err="1" smtClean="0">
                <a:latin typeface="標楷體" panose="03000509000000000000" pitchFamily="65" charset="-120"/>
                <a:ea typeface="標楷體" panose="03000509000000000000" pitchFamily="65" charset="-120"/>
              </a:rPr>
              <a:t>Waf</a:t>
            </a:r>
            <a:r>
              <a:rPr lang="zh-TW" altLang="en-US" sz="2000" dirty="0" smtClean="0">
                <a:latin typeface="標楷體" panose="03000509000000000000" pitchFamily="65" charset="-120"/>
                <a:ea typeface="標楷體" panose="03000509000000000000" pitchFamily="65" charset="-120"/>
              </a:rPr>
              <a:t>會</a:t>
            </a:r>
            <a:r>
              <a:rPr lang="zh-CN" altLang="en-US" sz="2000" dirty="0" smtClean="0">
                <a:latin typeface="標楷體" panose="03000509000000000000" pitchFamily="65" charset="-120"/>
                <a:ea typeface="標楷體" panose="03000509000000000000" pitchFamily="65" charset="-120"/>
              </a:rPr>
              <a:t>先</a:t>
            </a:r>
            <a:r>
              <a:rPr lang="zh-TW" altLang="en-US" sz="2000" dirty="0" smtClean="0">
                <a:latin typeface="標楷體" panose="03000509000000000000" pitchFamily="65" charset="-120"/>
                <a:ea typeface="標楷體" panose="03000509000000000000" pitchFamily="65" charset="-120"/>
              </a:rPr>
              <a:t>檢查程式成功編譯</a:t>
            </a:r>
            <a:r>
              <a:rPr lang="zh-CN" altLang="en-US" sz="2000" dirty="0" smtClean="0">
                <a:latin typeface="標楷體" panose="03000509000000000000" pitchFamily="65" charset="-120"/>
                <a:ea typeface="標楷體" panose="03000509000000000000" pitchFamily="65" charset="-120"/>
              </a:rPr>
              <a:t>，而且</a:t>
            </a:r>
            <a:r>
              <a:rPr lang="zh-TW" altLang="en-US" sz="2000" dirty="0" smtClean="0">
                <a:latin typeface="標楷體" panose="03000509000000000000" pitchFamily="65" charset="-120"/>
                <a:ea typeface="標楷體" panose="03000509000000000000" pitchFamily="65" charset="-120"/>
              </a:rPr>
              <a:t>還可</a:t>
            </a:r>
            <a:r>
              <a:rPr lang="zh-CN" altLang="en-US" sz="2000" dirty="0" smtClean="0">
                <a:latin typeface="標楷體" panose="03000509000000000000" pitchFamily="65" charset="-120"/>
                <a:ea typeface="標楷體" panose="03000509000000000000" pitchFamily="65" charset="-120"/>
              </a:rPr>
              <a:t>以</a:t>
            </a:r>
            <a:r>
              <a:rPr lang="zh-TW" altLang="en-US" sz="2000" dirty="0" smtClean="0">
                <a:latin typeface="標楷體" panose="03000509000000000000" pitchFamily="65" charset="-120"/>
                <a:ea typeface="標楷體" panose="03000509000000000000" pitchFamily="65" charset="-120"/>
              </a:rPr>
              <a:t>依</a:t>
            </a:r>
            <a:r>
              <a:rPr lang="zh-TW" altLang="en-US" sz="2000" dirty="0">
                <a:latin typeface="標楷體" panose="03000509000000000000" pitchFamily="65" charset="-120"/>
                <a:ea typeface="標楷體" panose="03000509000000000000" pitchFamily="65" charset="-120"/>
              </a:rPr>
              <a:t>照</a:t>
            </a:r>
            <a:r>
              <a:rPr lang="zh-CN" altLang="en-US" sz="2000" dirty="0" smtClean="0">
                <a:latin typeface="標楷體" panose="03000509000000000000" pitchFamily="65" charset="-120"/>
                <a:ea typeface="標楷體" panose="03000509000000000000" pitchFamily="65" charset="-120"/>
              </a:rPr>
              <a:t>需要重新</a:t>
            </a:r>
            <a:r>
              <a:rPr lang="zh-TW" altLang="en-US" sz="2000" dirty="0" smtClean="0">
                <a:latin typeface="標楷體" panose="03000509000000000000" pitchFamily="65" charset="-120"/>
                <a:ea typeface="標楷體" panose="03000509000000000000" pitchFamily="65" charset="-120"/>
              </a:rPr>
              <a:t>執行編譯。</a:t>
            </a: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r>
              <a:rPr lang="zh-TW" altLang="en-US" sz="2000" dirty="0" smtClean="0">
                <a:latin typeface="標楷體" panose="03000509000000000000" pitchFamily="65" charset="-120"/>
                <a:ea typeface="標楷體" panose="03000509000000000000" pitchFamily="65" charset="-120"/>
              </a:rPr>
              <a:t>執行後顯示</a:t>
            </a:r>
            <a:r>
              <a:rPr lang="en-US" altLang="zh-TW" sz="2000" dirty="0" smtClean="0">
                <a:latin typeface="標楷體" panose="03000509000000000000" pitchFamily="65" charset="-120"/>
                <a:ea typeface="標楷體" panose="03000509000000000000" pitchFamily="65" charset="-120"/>
              </a:rPr>
              <a:t>Hello Simulator</a:t>
            </a:r>
            <a:r>
              <a:rPr lang="zh-TW" altLang="en-US" sz="2000" dirty="0" smtClean="0">
                <a:latin typeface="標楷體" panose="03000509000000000000" pitchFamily="65" charset="-120"/>
                <a:ea typeface="標楷體" panose="03000509000000000000" pitchFamily="65" charset="-120"/>
              </a:rPr>
              <a:t>訊息</a:t>
            </a:r>
            <a:endParaRPr lang="en-US" altLang="zh-TW" sz="2000" dirty="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899591" y="3212976"/>
            <a:ext cx="4582691" cy="3024312"/>
          </a:xfrm>
          <a:prstGeom prst="rect">
            <a:avLst/>
          </a:prstGeom>
        </p:spPr>
      </p:pic>
      <p:sp>
        <p:nvSpPr>
          <p:cNvPr id="4" name="矩形 3"/>
          <p:cNvSpPr/>
          <p:nvPr/>
        </p:nvSpPr>
        <p:spPr bwMode="auto">
          <a:xfrm>
            <a:off x="827584" y="5949280"/>
            <a:ext cx="1800200" cy="288008"/>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858503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53</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要執行自己的程式，須將你</a:t>
            </a:r>
            <a:r>
              <a:rPr lang="zh-TW" altLang="en-US" sz="2400" dirty="0">
                <a:latin typeface="標楷體" panose="03000509000000000000" pitchFamily="65" charset="-120"/>
                <a:ea typeface="標楷體" panose="03000509000000000000" pitchFamily="65" charset="-120"/>
              </a:rPr>
              <a:t>的程式碼放到</a:t>
            </a:r>
            <a:r>
              <a:rPr lang="en-US" altLang="zh-TW" sz="2400" dirty="0" smtClean="0">
                <a:latin typeface="標楷體" panose="03000509000000000000" pitchFamily="65" charset="-120"/>
                <a:ea typeface="標楷體" panose="03000509000000000000" pitchFamily="65" charset="-120"/>
              </a:rPr>
              <a:t>scratch</a:t>
            </a:r>
            <a:r>
              <a:rPr lang="zh-TW" altLang="en-US" sz="2400" dirty="0" smtClean="0">
                <a:latin typeface="標楷體" panose="03000509000000000000" pitchFamily="65" charset="-120"/>
                <a:ea typeface="標楷體" panose="03000509000000000000" pitchFamily="65" charset="-120"/>
              </a:rPr>
              <a:t>目錄下並執行</a:t>
            </a:r>
            <a:r>
              <a:rPr lang="en-US" altLang="zh-TW" sz="2400" dirty="0" err="1" smtClean="0">
                <a:latin typeface="標楷體" panose="03000509000000000000" pitchFamily="65" charset="-120"/>
                <a:ea typeface="標楷體" panose="03000509000000000000" pitchFamily="65" charset="-120"/>
              </a:rPr>
              <a:t>waf</a:t>
            </a:r>
            <a:r>
              <a:rPr lang="zh-TW" altLang="en-US" sz="2400" dirty="0" smtClean="0">
                <a:latin typeface="標楷體" panose="03000509000000000000" pitchFamily="65" charset="-120"/>
                <a:ea typeface="標楷體" panose="03000509000000000000" pitchFamily="65" charset="-120"/>
              </a:rPr>
              <a:t>，這樣你的程式就會被編譯。</a:t>
            </a:r>
            <a:endParaRPr lang="en-US" altLang="zh-TW" sz="2400" dirty="0">
              <a:latin typeface="標楷體" panose="03000509000000000000" pitchFamily="65" charset="-120"/>
              <a:ea typeface="標楷體" panose="03000509000000000000" pitchFamily="65" charset="-120"/>
            </a:endParaRPr>
          </a:p>
          <a:p>
            <a:pPr eaLnBrk="1" hangingPunct="1">
              <a:lnSpc>
                <a:spcPct val="90000"/>
              </a:lnSpc>
            </a:pPr>
            <a:r>
              <a:rPr lang="zh-TW" altLang="en-US" sz="2400" dirty="0" smtClean="0">
                <a:latin typeface="標楷體" panose="03000509000000000000" pitchFamily="65" charset="-120"/>
                <a:ea typeface="標楷體" panose="03000509000000000000" pitchFamily="65" charset="-120"/>
              </a:rPr>
              <a:t>找到</a:t>
            </a:r>
            <a:r>
              <a:rPr lang="en-US" altLang="zh-TW" sz="2400" dirty="0" smtClean="0">
                <a:latin typeface="標楷體" panose="03000509000000000000" pitchFamily="65" charset="-120"/>
                <a:ea typeface="標楷體" panose="03000509000000000000" pitchFamily="65" charset="-120"/>
              </a:rPr>
              <a:t>LTE</a:t>
            </a:r>
            <a:r>
              <a:rPr lang="zh-TW" altLang="en-US" sz="2400" dirty="0" smtClean="0">
                <a:latin typeface="標楷體" panose="03000509000000000000" pitchFamily="65" charset="-120"/>
                <a:ea typeface="標楷體" panose="03000509000000000000" pitchFamily="65" charset="-120"/>
              </a:rPr>
              <a:t>底下的</a:t>
            </a:r>
            <a:r>
              <a:rPr lang="en-US" altLang="zh-TW" sz="2400" dirty="0" smtClean="0">
                <a:latin typeface="標楷體" panose="03000509000000000000" pitchFamily="65" charset="-120"/>
                <a:ea typeface="標楷體" panose="03000509000000000000" pitchFamily="65" charset="-120"/>
              </a:rPr>
              <a:t>example</a:t>
            </a:r>
            <a:r>
              <a:rPr lang="zh-TW" altLang="en-US" sz="2400" dirty="0" smtClean="0">
                <a:latin typeface="標楷體" panose="03000509000000000000" pitchFamily="65" charset="-120"/>
                <a:ea typeface="標楷體" panose="03000509000000000000" pitchFamily="65" charset="-120"/>
              </a:rPr>
              <a:t>範例檔</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zh-TW" altLang="en-US" sz="2000" dirty="0" smtClean="0">
                <a:latin typeface="標楷體" panose="03000509000000000000" pitchFamily="65" charset="-120"/>
                <a:ea typeface="標楷體" panose="03000509000000000000" pitchFamily="65" charset="-120"/>
              </a:rPr>
              <a:t>路徑 </a:t>
            </a:r>
            <a:r>
              <a:rPr lang="en-US" altLang="zh-TW" sz="2000" dirty="0" smtClean="0">
                <a:latin typeface="標楷體" panose="03000509000000000000" pitchFamily="65" charset="-120"/>
                <a:ea typeface="標楷體" panose="03000509000000000000" pitchFamily="65" charset="-120"/>
              </a:rPr>
              <a:t>~/ns-allinone-3.24.1/ns-3.24.1/</a:t>
            </a:r>
            <a:r>
              <a:rPr lang="en-US" altLang="zh-TW" sz="2000" dirty="0" err="1" smtClean="0">
                <a:latin typeface="標楷體" panose="03000509000000000000" pitchFamily="65" charset="-120"/>
                <a:ea typeface="標楷體" panose="03000509000000000000" pitchFamily="65" charset="-120"/>
              </a:rPr>
              <a:t>src</a:t>
            </a:r>
            <a:r>
              <a:rPr lang="en-US" altLang="zh-TW" sz="2000" dirty="0" smtClean="0">
                <a:latin typeface="標楷體" panose="03000509000000000000" pitchFamily="65" charset="-120"/>
                <a:ea typeface="標楷體" panose="03000509000000000000" pitchFamily="65" charset="-120"/>
              </a:rPr>
              <a:t>/</a:t>
            </a:r>
            <a:r>
              <a:rPr lang="en-US" altLang="zh-TW" sz="2000" dirty="0" err="1" smtClean="0">
                <a:latin typeface="標楷體" panose="03000509000000000000" pitchFamily="65" charset="-120"/>
                <a:ea typeface="標楷體" panose="03000509000000000000" pitchFamily="65" charset="-120"/>
              </a:rPr>
              <a:t>lte</a:t>
            </a:r>
            <a:r>
              <a:rPr lang="en-US" altLang="zh-TW" sz="2000" dirty="0" smtClean="0">
                <a:latin typeface="標楷體" panose="03000509000000000000" pitchFamily="65" charset="-120"/>
                <a:ea typeface="標楷體" panose="03000509000000000000" pitchFamily="65" charset="-120"/>
              </a:rPr>
              <a:t>/example</a:t>
            </a:r>
            <a:endParaRPr lang="en-US" altLang="zh-TW" sz="2000" dirty="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899592" y="2780928"/>
            <a:ext cx="5954976" cy="2592288"/>
          </a:xfrm>
          <a:prstGeom prst="rect">
            <a:avLst/>
          </a:prstGeom>
        </p:spPr>
      </p:pic>
    </p:spTree>
    <p:extLst>
      <p:ext uri="{BB962C8B-B14F-4D97-AF65-F5344CB8AC3E}">
        <p14:creationId xmlns:p14="http://schemas.microsoft.com/office/powerpoint/2010/main" val="3848454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54</a:t>
            </a:fld>
            <a:endParaRPr lang="en-US" altLang="zh-TW"/>
          </a:p>
        </p:txBody>
      </p:sp>
      <p:sp>
        <p:nvSpPr>
          <p:cNvPr id="6148" name="Rectangle 2"/>
          <p:cNvSpPr>
            <a:spLocks noGrp="1" noChangeArrowheads="1"/>
          </p:cNvSpPr>
          <p:nvPr>
            <p:ph type="title"/>
          </p:nvPr>
        </p:nvSpPr>
        <p:spPr>
          <a:xfrm>
            <a:off x="457200" y="274638"/>
            <a:ext cx="8507288" cy="1143000"/>
          </a:xfrm>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 </a:t>
            </a:r>
            <a:r>
              <a:rPr lang="en-US" altLang="zh-TW" b="1" dirty="0">
                <a:latin typeface="Times New Roman" pitchFamily="18" charset="0"/>
                <a:ea typeface="標楷體" panose="03000509000000000000" pitchFamily="65" charset="-120"/>
                <a:cs typeface="Times New Roman" pitchFamily="18" charset="0"/>
              </a:rPr>
              <a:t>(Cont</a:t>
            </a:r>
            <a:r>
              <a:rPr lang="en-US" altLang="zh-TW" b="1" dirty="0" smtClean="0">
                <a:latin typeface="Times New Roman" pitchFamily="18" charset="0"/>
                <a:ea typeface="標楷體" panose="03000509000000000000" pitchFamily="65" charset="-120"/>
                <a:cs typeface="Times New Roman" pitchFamily="18" charset="0"/>
              </a:rPr>
              <a:t>.)</a:t>
            </a:r>
            <a:r>
              <a:rPr lang="en-US" altLang="zh-TW" b="1" dirty="0">
                <a:latin typeface="Times New Roman" pitchFamily="18" charset="0"/>
                <a:ea typeface="標楷體" panose="03000509000000000000" pitchFamily="65" charset="-120"/>
                <a:cs typeface="Times New Roman" pitchFamily="18" charset="0"/>
              </a:rPr>
              <a:t/>
            </a:r>
            <a:br>
              <a:rPr lang="en-US" altLang="zh-TW" b="1" dirty="0">
                <a:latin typeface="Times New Roman" pitchFamily="18" charset="0"/>
                <a:ea typeface="標楷體" panose="03000509000000000000" pitchFamily="65" charset="-120"/>
                <a:cs typeface="Times New Roman" pitchFamily="18" charset="0"/>
              </a:rPr>
            </a:b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將範例程式</a:t>
            </a:r>
            <a:r>
              <a:rPr lang="en-US" altLang="zh-TW" sz="2400" dirty="0" smtClean="0">
                <a:latin typeface="標楷體" panose="03000509000000000000" pitchFamily="65" charset="-120"/>
                <a:ea typeface="標楷體" panose="03000509000000000000" pitchFamily="65" charset="-120"/>
              </a:rPr>
              <a:t>(lena-simple-epc.cc)</a:t>
            </a:r>
            <a:r>
              <a:rPr lang="zh-TW" altLang="en-US" sz="2400" dirty="0" smtClean="0">
                <a:latin typeface="標楷體" panose="03000509000000000000" pitchFamily="65" charset="-120"/>
                <a:ea typeface="標楷體" panose="03000509000000000000" pitchFamily="65" charset="-120"/>
              </a:rPr>
              <a:t>複製到</a:t>
            </a:r>
            <a:r>
              <a:rPr lang="en-US" altLang="zh-TW" sz="2400" dirty="0" smtClean="0">
                <a:latin typeface="標楷體" panose="03000509000000000000" pitchFamily="65" charset="-120"/>
                <a:ea typeface="標楷體" panose="03000509000000000000" pitchFamily="65" charset="-120"/>
              </a:rPr>
              <a:t>scratch</a:t>
            </a:r>
            <a:r>
              <a:rPr lang="zh-TW" altLang="en-US" sz="2400" dirty="0" smtClean="0">
                <a:latin typeface="標楷體" panose="03000509000000000000" pitchFamily="65" charset="-120"/>
                <a:ea typeface="標楷體" panose="03000509000000000000" pitchFamily="65" charset="-120"/>
              </a:rPr>
              <a:t>目錄</a:t>
            </a:r>
            <a:endParaRPr lang="en-US" altLang="zh-TW" sz="2400" dirty="0" smtClean="0">
              <a:latin typeface="標楷體" panose="03000509000000000000" pitchFamily="65" charset="-120"/>
              <a:ea typeface="標楷體" panose="03000509000000000000" pitchFamily="65" charset="-120"/>
            </a:endParaRPr>
          </a:p>
          <a:p>
            <a:pPr lvl="1"/>
            <a:r>
              <a:rPr lang="zh-TW" altLang="zh-TW" sz="2000" dirty="0"/>
              <a:t>cp src/lte/examples/lena-simple-epc.cc scratch</a:t>
            </a:r>
            <a:r>
              <a:rPr lang="zh-TW" altLang="zh-TW" sz="2000" dirty="0" smtClean="0"/>
              <a:t>/</a:t>
            </a:r>
            <a:endParaRPr lang="en-US" altLang="zh-TW" sz="2000" dirty="0" smtClean="0"/>
          </a:p>
          <a:p>
            <a:r>
              <a:rPr lang="zh-TW" altLang="en-US" sz="2400" dirty="0" smtClean="0">
                <a:latin typeface="標楷體" panose="03000509000000000000" pitchFamily="65" charset="-120"/>
                <a:ea typeface="標楷體" panose="03000509000000000000" pitchFamily="65" charset="-120"/>
              </a:rPr>
              <a:t>若要執行程式，在</a:t>
            </a:r>
            <a:r>
              <a:rPr lang="en-US" altLang="zh-TW" sz="2400" dirty="0" err="1" smtClean="0">
                <a:latin typeface="標楷體" panose="03000509000000000000" pitchFamily="65" charset="-120"/>
                <a:ea typeface="標楷體" panose="03000509000000000000" pitchFamily="65" charset="-120"/>
              </a:rPr>
              <a:t>waf</a:t>
            </a:r>
            <a:r>
              <a:rPr lang="zh-TW" altLang="en-US" sz="2400" dirty="0" smtClean="0">
                <a:latin typeface="標楷體" panose="03000509000000000000" pitchFamily="65" charset="-120"/>
                <a:ea typeface="標楷體" panose="03000509000000000000" pitchFamily="65" charset="-120"/>
              </a:rPr>
              <a:t>後面加入</a:t>
            </a:r>
            <a:r>
              <a:rPr lang="zh-TW" altLang="en-US" sz="2400" dirty="0">
                <a:latin typeface="標楷體" panose="03000509000000000000" pitchFamily="65" charset="-120"/>
                <a:ea typeface="標楷體" panose="03000509000000000000" pitchFamily="65" charset="-120"/>
              </a:rPr>
              <a:t> </a:t>
            </a:r>
            <a:r>
              <a:rPr lang="en-US" altLang="zh-TW" sz="2400" dirty="0" smtClean="0">
                <a:latin typeface="標楷體" panose="03000509000000000000" pitchFamily="65" charset="-120"/>
                <a:ea typeface="標楷體" panose="03000509000000000000" pitchFamily="65" charset="-120"/>
              </a:rPr>
              <a:t>--run</a:t>
            </a:r>
            <a:r>
              <a:rPr lang="zh-TW" altLang="en-US" sz="2400" dirty="0" smtClean="0">
                <a:latin typeface="標楷體" panose="03000509000000000000" pitchFamily="65" charset="-120"/>
                <a:ea typeface="標楷體" panose="03000509000000000000" pitchFamily="65" charset="-120"/>
              </a:rPr>
              <a:t>選項即可</a:t>
            </a:r>
            <a:endParaRPr lang="en-US" altLang="zh-TW" sz="2400" dirty="0" smtClean="0">
              <a:latin typeface="標楷體" panose="03000509000000000000" pitchFamily="65" charset="-120"/>
              <a:ea typeface="標楷體" panose="03000509000000000000" pitchFamily="65" charset="-120"/>
            </a:endParaRPr>
          </a:p>
          <a:p>
            <a:pPr lvl="1"/>
            <a:r>
              <a:rPr lang="zh-TW" altLang="zh-TW" sz="2000" dirty="0"/>
              <a:t>sudo ./waf --run scratch/lena-simple-epc</a:t>
            </a: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4" name="圖片 3"/>
          <p:cNvPicPr>
            <a:picLocks noChangeAspect="1"/>
          </p:cNvPicPr>
          <p:nvPr/>
        </p:nvPicPr>
        <p:blipFill>
          <a:blip r:embed="rId3"/>
          <a:stretch>
            <a:fillRect/>
          </a:stretch>
        </p:blipFill>
        <p:spPr>
          <a:xfrm>
            <a:off x="899592" y="2708920"/>
            <a:ext cx="6567181" cy="2520280"/>
          </a:xfrm>
          <a:prstGeom prst="rect">
            <a:avLst/>
          </a:prstGeom>
        </p:spPr>
      </p:pic>
    </p:spTree>
    <p:extLst>
      <p:ext uri="{BB962C8B-B14F-4D97-AF65-F5344CB8AC3E}">
        <p14:creationId xmlns:p14="http://schemas.microsoft.com/office/powerpoint/2010/main" val="224056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55</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r>
              <a:rPr lang="en-US" altLang="zh-TW" b="1" dirty="0">
                <a:latin typeface="Times New Roman" pitchFamily="18" charset="0"/>
                <a:ea typeface="標楷體" panose="03000509000000000000" pitchFamily="65" charset="-120"/>
                <a:cs typeface="Times New Roman" pitchFamily="18" charset="0"/>
              </a:rPr>
              <a:t>(Cont.)</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將範例程式</a:t>
            </a:r>
            <a:r>
              <a:rPr lang="en-US" altLang="zh-TW" sz="2400" dirty="0" smtClean="0">
                <a:latin typeface="標楷體" panose="03000509000000000000" pitchFamily="65" charset="-120"/>
                <a:ea typeface="標楷體" panose="03000509000000000000" pitchFamily="65" charset="-120"/>
              </a:rPr>
              <a:t>(</a:t>
            </a:r>
            <a:r>
              <a:rPr lang="zh-TW" altLang="zh-TW" sz="2400" dirty="0"/>
              <a:t>dumbbell-animation</a:t>
            </a:r>
            <a:r>
              <a:rPr lang="en-US" altLang="zh-TW" sz="2400" dirty="0" smtClean="0">
                <a:latin typeface="標楷體" panose="03000509000000000000" pitchFamily="65" charset="-120"/>
                <a:ea typeface="標楷體" panose="03000509000000000000" pitchFamily="65" charset="-120"/>
              </a:rPr>
              <a:t>.cc)</a:t>
            </a:r>
            <a:r>
              <a:rPr lang="zh-TW" altLang="en-US" sz="2400" dirty="0" smtClean="0">
                <a:latin typeface="標楷體" panose="03000509000000000000" pitchFamily="65" charset="-120"/>
                <a:ea typeface="標楷體" panose="03000509000000000000" pitchFamily="65" charset="-120"/>
              </a:rPr>
              <a:t>複製到</a:t>
            </a:r>
            <a:r>
              <a:rPr lang="en-US" altLang="zh-TW" sz="2400" dirty="0" smtClean="0">
                <a:latin typeface="標楷體" panose="03000509000000000000" pitchFamily="65" charset="-120"/>
                <a:ea typeface="標楷體" panose="03000509000000000000" pitchFamily="65" charset="-120"/>
              </a:rPr>
              <a:t>scratch</a:t>
            </a:r>
            <a:r>
              <a:rPr lang="zh-TW" altLang="en-US" sz="2400" dirty="0" smtClean="0">
                <a:latin typeface="標楷體" panose="03000509000000000000" pitchFamily="65" charset="-120"/>
                <a:ea typeface="標楷體" panose="03000509000000000000" pitchFamily="65" charset="-120"/>
              </a:rPr>
              <a:t>目錄</a:t>
            </a:r>
            <a:endParaRPr lang="en-US" altLang="zh-TW" sz="2400" dirty="0" smtClean="0">
              <a:latin typeface="標楷體" panose="03000509000000000000" pitchFamily="65" charset="-120"/>
              <a:ea typeface="標楷體" panose="03000509000000000000" pitchFamily="65" charset="-120"/>
            </a:endParaRPr>
          </a:p>
          <a:p>
            <a:pPr lvl="1"/>
            <a:r>
              <a:rPr lang="zh-TW" altLang="zh-TW" sz="2000" dirty="0">
                <a:latin typeface="標楷體" panose="03000509000000000000" pitchFamily="65" charset="-120"/>
                <a:ea typeface="標楷體" panose="03000509000000000000" pitchFamily="65" charset="-120"/>
              </a:rPr>
              <a:t>cp src/netanim/examples/dumbbell-animation.cc scratch/</a:t>
            </a:r>
          </a:p>
          <a:p>
            <a:pPr lvl="1"/>
            <a:r>
              <a:rPr lang="zh-TW" altLang="zh-TW" sz="2000" dirty="0">
                <a:latin typeface="標楷體" panose="03000509000000000000" pitchFamily="65" charset="-120"/>
                <a:ea typeface="標楷體" panose="03000509000000000000" pitchFamily="65" charset="-120"/>
              </a:rPr>
              <a:t>sudo ./waf --run scratch/dumbbell-animatio</a:t>
            </a:r>
            <a:r>
              <a:rPr lang="zh-TW" altLang="zh-TW" sz="2000" dirty="0" smtClean="0">
                <a:latin typeface="標楷體" panose="03000509000000000000" pitchFamily="65" charset="-120"/>
                <a:ea typeface="標楷體" panose="03000509000000000000" pitchFamily="65" charset="-120"/>
              </a:rPr>
              <a:t>n</a:t>
            </a:r>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提示產生一個</a:t>
            </a:r>
            <a:r>
              <a:rPr lang="en-US" altLang="zh-TW" sz="2400" dirty="0" smtClean="0">
                <a:latin typeface="標楷體" panose="03000509000000000000" pitchFamily="65" charset="-120"/>
                <a:ea typeface="標楷體" panose="03000509000000000000" pitchFamily="65" charset="-120"/>
              </a:rPr>
              <a:t>Animation Trace file</a:t>
            </a:r>
          </a:p>
          <a:p>
            <a:pPr lvl="1"/>
            <a:r>
              <a:rPr lang="en-US" altLang="zh-TW" sz="2000" dirty="0">
                <a:latin typeface="標楷體" panose="03000509000000000000" pitchFamily="65" charset="-120"/>
                <a:ea typeface="標楷體" panose="03000509000000000000" pitchFamily="65" charset="-120"/>
              </a:rPr>
              <a:t>dumbbell-animation.xml</a:t>
            </a:r>
          </a:p>
          <a:p>
            <a:pPr lvl="1"/>
            <a:endParaRPr lang="zh-TW" altLang="zh-TW" sz="2000" dirty="0">
              <a:latin typeface="標楷體" panose="03000509000000000000" pitchFamily="65" charset="-120"/>
              <a:ea typeface="標楷體" panose="03000509000000000000" pitchFamily="65" charset="-120"/>
            </a:endParaRP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971599" y="2370442"/>
            <a:ext cx="6623503" cy="2570725"/>
          </a:xfrm>
          <a:prstGeom prst="rect">
            <a:avLst/>
          </a:prstGeom>
        </p:spPr>
      </p:pic>
    </p:spTree>
    <p:extLst>
      <p:ext uri="{BB962C8B-B14F-4D97-AF65-F5344CB8AC3E}">
        <p14:creationId xmlns:p14="http://schemas.microsoft.com/office/powerpoint/2010/main" val="5470477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56</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建</a:t>
            </a:r>
            <a:r>
              <a:rPr lang="zh-TW" altLang="en-US" b="1" dirty="0">
                <a:latin typeface="Times New Roman" pitchFamily="18" charset="0"/>
                <a:ea typeface="標楷體" panose="03000509000000000000" pitchFamily="65" charset="-120"/>
                <a:cs typeface="Times New Roman" pitchFamily="18" charset="0"/>
              </a:rPr>
              <a:t>置</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圖形介面模擬程式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編譯</a:t>
            </a:r>
            <a:r>
              <a:rPr lang="en-US" altLang="zh-TW" sz="2400" dirty="0" err="1" smtClean="0">
                <a:latin typeface="標楷體" panose="03000509000000000000" pitchFamily="65" charset="-120"/>
                <a:ea typeface="標楷體" panose="03000509000000000000" pitchFamily="65" charset="-120"/>
              </a:rPr>
              <a:t>netanim</a:t>
            </a:r>
            <a:r>
              <a:rPr lang="zh-TW" altLang="en-US" sz="2400" dirty="0" smtClean="0">
                <a:latin typeface="標楷體" panose="03000509000000000000" pitchFamily="65" charset="-120"/>
                <a:ea typeface="標楷體" panose="03000509000000000000" pitchFamily="65" charset="-120"/>
              </a:rPr>
              <a:t>圖形程式模組</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zh-TW" altLang="zh-TW" sz="2000" dirty="0"/>
              <a:t>sudo qmake NetAnim</a:t>
            </a:r>
            <a:r>
              <a:rPr lang="zh-TW" altLang="zh-TW" sz="2000" dirty="0" smtClean="0"/>
              <a:t>.pro</a:t>
            </a:r>
            <a:endParaRPr lang="en-US" altLang="zh-TW" sz="2000" dirty="0" smtClean="0"/>
          </a:p>
          <a:p>
            <a:pPr lvl="1" eaLnBrk="1" hangingPunct="1">
              <a:lnSpc>
                <a:spcPct val="90000"/>
              </a:lnSpc>
            </a:pPr>
            <a:r>
              <a:rPr lang="en-US" altLang="zh-TW" sz="2000" dirty="0" smtClean="0"/>
              <a:t>make</a:t>
            </a:r>
            <a:endParaRPr lang="zh-TW" altLang="zh-TW" sz="2000" dirty="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899592" y="2349641"/>
            <a:ext cx="5502588" cy="3815663"/>
          </a:xfrm>
          <a:prstGeom prst="rect">
            <a:avLst/>
          </a:prstGeom>
        </p:spPr>
      </p:pic>
    </p:spTree>
    <p:extLst>
      <p:ext uri="{BB962C8B-B14F-4D97-AF65-F5344CB8AC3E}">
        <p14:creationId xmlns:p14="http://schemas.microsoft.com/office/powerpoint/2010/main" val="29229832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57</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建</a:t>
            </a:r>
            <a:r>
              <a:rPr lang="zh-TW" altLang="en-US" b="1" dirty="0">
                <a:latin typeface="Times New Roman" pitchFamily="18" charset="0"/>
                <a:ea typeface="標楷體" panose="03000509000000000000" pitchFamily="65" charset="-120"/>
                <a:cs typeface="Times New Roman" pitchFamily="18" charset="0"/>
              </a:rPr>
              <a:t>置</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圖形介面模擬程式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切換到</a:t>
            </a:r>
            <a:r>
              <a:rPr lang="en-US" altLang="zh-TW" sz="2400" dirty="0" err="1" smtClean="0">
                <a:latin typeface="標楷體" panose="03000509000000000000" pitchFamily="65" charset="-120"/>
                <a:ea typeface="標楷體" panose="03000509000000000000" pitchFamily="65" charset="-120"/>
              </a:rPr>
              <a:t>netanim</a:t>
            </a:r>
            <a:r>
              <a:rPr lang="zh-TW" altLang="en-US" sz="2400" dirty="0" smtClean="0">
                <a:latin typeface="標楷體" panose="03000509000000000000" pitchFamily="65" charset="-120"/>
                <a:ea typeface="標楷體" panose="03000509000000000000" pitchFamily="65" charset="-120"/>
              </a:rPr>
              <a:t>目錄，建置前先清除舊資料。</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en-US" altLang="zh-TW" sz="2000" dirty="0" smtClean="0">
                <a:latin typeface="標楷體" panose="03000509000000000000" pitchFamily="65" charset="-120"/>
                <a:ea typeface="標楷體" panose="03000509000000000000" pitchFamily="65" charset="-120"/>
              </a:rPr>
              <a:t>cd netanim-3.106</a:t>
            </a:r>
          </a:p>
          <a:p>
            <a:pPr lvl="1" eaLnBrk="1" hangingPunct="1">
              <a:lnSpc>
                <a:spcPct val="90000"/>
              </a:lnSpc>
            </a:pPr>
            <a:r>
              <a:rPr lang="en-US" altLang="zh-TW" sz="2000" dirty="0">
                <a:latin typeface="標楷體" panose="03000509000000000000" pitchFamily="65" charset="-120"/>
                <a:ea typeface="標楷體" panose="03000509000000000000" pitchFamily="65" charset="-120"/>
              </a:rPr>
              <a:t>m</a:t>
            </a:r>
            <a:r>
              <a:rPr lang="en-US" altLang="zh-TW" sz="2000" dirty="0" smtClean="0">
                <a:latin typeface="標楷體" panose="03000509000000000000" pitchFamily="65" charset="-120"/>
                <a:ea typeface="標楷體" panose="03000509000000000000" pitchFamily="65" charset="-120"/>
              </a:rPr>
              <a:t>ake clean</a:t>
            </a: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899591" y="2339974"/>
            <a:ext cx="5040561" cy="635312"/>
          </a:xfrm>
          <a:prstGeom prst="rect">
            <a:avLst/>
          </a:prstGeom>
        </p:spPr>
      </p:pic>
      <p:pic>
        <p:nvPicPr>
          <p:cNvPr id="4" name="圖片 3"/>
          <p:cNvPicPr>
            <a:picLocks noChangeAspect="1"/>
          </p:cNvPicPr>
          <p:nvPr/>
        </p:nvPicPr>
        <p:blipFill>
          <a:blip r:embed="rId4"/>
          <a:stretch>
            <a:fillRect/>
          </a:stretch>
        </p:blipFill>
        <p:spPr>
          <a:xfrm>
            <a:off x="899591" y="2911605"/>
            <a:ext cx="5040561" cy="3295215"/>
          </a:xfrm>
          <a:prstGeom prst="rect">
            <a:avLst/>
          </a:prstGeom>
        </p:spPr>
      </p:pic>
    </p:spTree>
    <p:extLst>
      <p:ext uri="{BB962C8B-B14F-4D97-AF65-F5344CB8AC3E}">
        <p14:creationId xmlns:p14="http://schemas.microsoft.com/office/powerpoint/2010/main" val="2420263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58</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執</a:t>
            </a:r>
            <a:r>
              <a:rPr lang="zh-TW" altLang="en-US" b="1" dirty="0">
                <a:latin typeface="Times New Roman" pitchFamily="18" charset="0"/>
                <a:ea typeface="標楷體" panose="03000509000000000000" pitchFamily="65" charset="-120"/>
                <a:cs typeface="Times New Roman" pitchFamily="18" charset="0"/>
              </a:rPr>
              <a:t>行</a:t>
            </a:r>
            <a:r>
              <a:rPr lang="en-US" altLang="zh-TW" b="1" dirty="0" smtClean="0">
                <a:latin typeface="Times New Roman" pitchFamily="18" charset="0"/>
                <a:ea typeface="標楷體" panose="03000509000000000000" pitchFamily="65" charset="-120"/>
                <a:cs typeface="Times New Roman" pitchFamily="18" charset="0"/>
              </a:rPr>
              <a:t>NS3</a:t>
            </a:r>
            <a:r>
              <a:rPr lang="zh-TW" altLang="en-US" b="1" dirty="0" smtClean="0">
                <a:latin typeface="Times New Roman" pitchFamily="18" charset="0"/>
                <a:ea typeface="標楷體" panose="03000509000000000000" pitchFamily="65" charset="-120"/>
                <a:cs typeface="Times New Roman" pitchFamily="18" charset="0"/>
              </a:rPr>
              <a:t>圖形介面模擬程式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400" dirty="0" smtClean="0">
                <a:latin typeface="標楷體" panose="03000509000000000000" pitchFamily="65" charset="-120"/>
                <a:ea typeface="標楷體" panose="03000509000000000000" pitchFamily="65" charset="-120"/>
              </a:rPr>
              <a:t>在</a:t>
            </a:r>
            <a:r>
              <a:rPr lang="en-US" altLang="zh-TW" sz="2400" dirty="0" err="1" smtClean="0">
                <a:latin typeface="標楷體" panose="03000509000000000000" pitchFamily="65" charset="-120"/>
                <a:ea typeface="標楷體" panose="03000509000000000000" pitchFamily="65" charset="-120"/>
              </a:rPr>
              <a:t>netanim</a:t>
            </a:r>
            <a:r>
              <a:rPr lang="zh-TW" altLang="en-US" sz="2400" dirty="0" smtClean="0">
                <a:latin typeface="標楷體" panose="03000509000000000000" pitchFamily="65" charset="-120"/>
                <a:ea typeface="標楷體" panose="03000509000000000000" pitchFamily="65" charset="-120"/>
              </a:rPr>
              <a:t>目錄下會產生</a:t>
            </a:r>
            <a:r>
              <a:rPr lang="en-US" altLang="zh-TW" sz="2400" dirty="0" err="1" smtClean="0">
                <a:latin typeface="標楷體" panose="03000509000000000000" pitchFamily="65" charset="-120"/>
                <a:ea typeface="標楷體" panose="03000509000000000000" pitchFamily="65" charset="-120"/>
              </a:rPr>
              <a:t>NetAnim</a:t>
            </a:r>
            <a:r>
              <a:rPr lang="zh-TW" altLang="en-US" sz="2400" dirty="0" smtClean="0">
                <a:latin typeface="標楷體" panose="03000509000000000000" pitchFamily="65" charset="-120"/>
                <a:ea typeface="標楷體" panose="03000509000000000000" pitchFamily="65" charset="-120"/>
              </a:rPr>
              <a:t>執行檔</a:t>
            </a: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r>
              <a:rPr lang="en-US" altLang="zh-TW" sz="2000" dirty="0" smtClean="0"/>
              <a:t>./</a:t>
            </a:r>
            <a:r>
              <a:rPr lang="en-US" altLang="zh-TW" sz="2000" dirty="0" err="1" smtClean="0"/>
              <a:t>NetAnim</a:t>
            </a:r>
            <a:endParaRPr lang="en-US"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r>
              <a:rPr lang="zh-TW" altLang="en-US" sz="2000" dirty="0" smtClean="0">
                <a:latin typeface="標楷體" panose="03000509000000000000" pitchFamily="65" charset="-120"/>
                <a:ea typeface="標楷體" panose="03000509000000000000" pitchFamily="65" charset="-120"/>
              </a:rPr>
              <a:t>依照圖形程式畫面說明須讀取</a:t>
            </a:r>
            <a:r>
              <a:rPr lang="en-US" altLang="zh-TW" sz="2000" dirty="0" smtClean="0">
                <a:latin typeface="標楷體" panose="03000509000000000000" pitchFamily="65" charset="-120"/>
                <a:ea typeface="標楷體" panose="03000509000000000000" pitchFamily="65" charset="-120"/>
              </a:rPr>
              <a:t>XML trace file</a:t>
            </a:r>
            <a:endParaRPr lang="zh-TW" altLang="zh-TW" sz="2000" dirty="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4" name="圖片 3"/>
          <p:cNvPicPr>
            <a:picLocks noChangeAspect="1"/>
          </p:cNvPicPr>
          <p:nvPr/>
        </p:nvPicPr>
        <p:blipFill>
          <a:blip r:embed="rId3"/>
          <a:stretch>
            <a:fillRect/>
          </a:stretch>
        </p:blipFill>
        <p:spPr>
          <a:xfrm>
            <a:off x="980941" y="1931988"/>
            <a:ext cx="5031219" cy="3519405"/>
          </a:xfrm>
          <a:prstGeom prst="rect">
            <a:avLst/>
          </a:prstGeom>
        </p:spPr>
      </p:pic>
    </p:spTree>
    <p:extLst>
      <p:ext uri="{BB962C8B-B14F-4D97-AF65-F5344CB8AC3E}">
        <p14:creationId xmlns:p14="http://schemas.microsoft.com/office/powerpoint/2010/main" val="22587559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59</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000" dirty="0" smtClean="0">
                <a:latin typeface="標楷體" panose="03000509000000000000" pitchFamily="65" charset="-120"/>
                <a:ea typeface="標楷體" panose="03000509000000000000" pitchFamily="65" charset="-120"/>
              </a:rPr>
              <a:t>到</a:t>
            </a:r>
            <a:r>
              <a:rPr lang="en-US" altLang="zh-TW" sz="2000" dirty="0" err="1" smtClean="0">
                <a:latin typeface="標楷體" panose="03000509000000000000" pitchFamily="65" charset="-120"/>
                <a:ea typeface="標楷體" panose="03000509000000000000" pitchFamily="65" charset="-120"/>
              </a:rPr>
              <a:t>netanim</a:t>
            </a:r>
            <a:r>
              <a:rPr lang="zh-TW" altLang="en-US" sz="2000" dirty="0" smtClean="0">
                <a:latin typeface="標楷體" panose="03000509000000000000" pitchFamily="65" charset="-120"/>
                <a:ea typeface="標楷體" panose="03000509000000000000" pitchFamily="65" charset="-120"/>
              </a:rPr>
              <a:t>目錄執行</a:t>
            </a:r>
            <a:r>
              <a:rPr lang="en-US" altLang="zh-TW" sz="2000" dirty="0" err="1" smtClean="0">
                <a:latin typeface="標楷體" panose="03000509000000000000" pitchFamily="65" charset="-120"/>
                <a:ea typeface="標楷體" panose="03000509000000000000" pitchFamily="65" charset="-120"/>
              </a:rPr>
              <a:t>NetAnim</a:t>
            </a:r>
            <a:r>
              <a:rPr lang="zh-TW" altLang="en-US" sz="2000" dirty="0" smtClean="0">
                <a:latin typeface="標楷體" panose="03000509000000000000" pitchFamily="65" charset="-120"/>
                <a:ea typeface="標楷體" panose="03000509000000000000" pitchFamily="65" charset="-120"/>
              </a:rPr>
              <a:t>圖</a:t>
            </a:r>
            <a:r>
              <a:rPr lang="zh-TW" altLang="en-US" sz="2000" dirty="0">
                <a:latin typeface="標楷體" panose="03000509000000000000" pitchFamily="65" charset="-120"/>
                <a:ea typeface="標楷體" panose="03000509000000000000" pitchFamily="65" charset="-120"/>
              </a:rPr>
              <a:t>形</a:t>
            </a:r>
            <a:r>
              <a:rPr lang="zh-TW" altLang="en-US" sz="2000" dirty="0" smtClean="0">
                <a:latin typeface="標楷體" panose="03000509000000000000" pitchFamily="65" charset="-120"/>
                <a:ea typeface="標楷體" panose="03000509000000000000" pitchFamily="65" charset="-120"/>
              </a:rPr>
              <a:t>程式</a:t>
            </a:r>
            <a:endParaRPr lang="en-US" altLang="zh-TW" sz="2000" dirty="0">
              <a:latin typeface="標楷體" panose="03000509000000000000" pitchFamily="65" charset="-120"/>
              <a:ea typeface="標楷體" panose="03000509000000000000" pitchFamily="65" charset="-120"/>
            </a:endParaRPr>
          </a:p>
          <a:p>
            <a:pPr lvl="1"/>
            <a:r>
              <a:rPr lang="en-US" altLang="zh-TW" sz="2000" dirty="0">
                <a:latin typeface="標楷體" panose="03000509000000000000" pitchFamily="65" charset="-120"/>
                <a:ea typeface="標楷體" panose="03000509000000000000" pitchFamily="65" charset="-120"/>
              </a:rPr>
              <a:t>../netanim-3.106/</a:t>
            </a:r>
            <a:r>
              <a:rPr lang="en-US" altLang="zh-TW" sz="2000" dirty="0" err="1">
                <a:latin typeface="標楷體" panose="03000509000000000000" pitchFamily="65" charset="-120"/>
                <a:ea typeface="標楷體" panose="03000509000000000000" pitchFamily="65" charset="-120"/>
              </a:rPr>
              <a:t>NetAnim</a:t>
            </a:r>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endParaRPr lang="zh-TW" altLang="zh-TW" sz="2000" dirty="0">
              <a:latin typeface="標楷體" panose="03000509000000000000" pitchFamily="65" charset="-120"/>
              <a:ea typeface="標楷體" panose="03000509000000000000" pitchFamily="65" charset="-120"/>
            </a:endParaRP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822996" y="2132856"/>
            <a:ext cx="7498007" cy="1872208"/>
          </a:xfrm>
          <a:prstGeom prst="rect">
            <a:avLst/>
          </a:prstGeom>
        </p:spPr>
      </p:pic>
    </p:spTree>
    <p:extLst>
      <p:ext uri="{BB962C8B-B14F-4D97-AF65-F5344CB8AC3E}">
        <p14:creationId xmlns:p14="http://schemas.microsoft.com/office/powerpoint/2010/main" val="1180633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投影片編號版面配置區 4"/>
          <p:cNvSpPr>
            <a:spLocks noGrp="1"/>
          </p:cNvSpPr>
          <p:nvPr>
            <p:ph type="sldNum" sz="quarter" idx="11"/>
          </p:nvPr>
        </p:nvSpPr>
        <p:spPr>
          <a:noFill/>
          <a:ln>
            <a:miter lim="800000"/>
            <a:headEnd/>
            <a:tailEnd/>
          </a:ln>
        </p:spPr>
        <p:txBody>
          <a:bodyPr/>
          <a:lstStyle/>
          <a:p>
            <a:fld id="{D62DC257-8F51-4905-9D65-1A6A5F0D76C3}" type="slidenum">
              <a:rPr lang="en-US" altLang="zh-TW" smtClean="0">
                <a:latin typeface="Arial" pitchFamily="34" charset="0"/>
                <a:ea typeface="新細明體" pitchFamily="18" charset="-120"/>
              </a:rPr>
              <a:pPr/>
              <a:t>6</a:t>
            </a:fld>
            <a:endParaRPr lang="en-US" altLang="zh-TW" smtClean="0">
              <a:latin typeface="Arial" pitchFamily="34" charset="0"/>
              <a:ea typeface="新細明體" pitchFamily="18" charset="-120"/>
            </a:endParaRPr>
          </a:p>
        </p:txBody>
      </p:sp>
      <p:sp>
        <p:nvSpPr>
          <p:cNvPr id="10243" name="Rectangle 2"/>
          <p:cNvSpPr>
            <a:spLocks noGrp="1" noChangeArrowheads="1"/>
          </p:cNvSpPr>
          <p:nvPr>
            <p:ph type="title"/>
          </p:nvPr>
        </p:nvSpPr>
        <p:spPr/>
        <p:txBody>
          <a:bodyPr/>
          <a:lstStyle/>
          <a:p>
            <a:pPr eaLnBrk="1" hangingPunct="1"/>
            <a:r>
              <a:rPr lang="zh-TW" altLang="en-US" b="1" dirty="0" smtClean="0">
                <a:latin typeface="Times New Roman" pitchFamily="18" charset="0"/>
                <a:ea typeface="標楷體" pitchFamily="65" charset="-120"/>
                <a:cs typeface="Times New Roman" pitchFamily="18" charset="0"/>
              </a:rPr>
              <a:t>編譯需要相依套件</a:t>
            </a:r>
            <a:r>
              <a:rPr lang="zh-TW" altLang="en-US" sz="3200" b="1" dirty="0" smtClean="0">
                <a:solidFill>
                  <a:srgbClr val="FF0000"/>
                </a:solidFill>
                <a:latin typeface="Times New Roman" pitchFamily="18" charset="0"/>
                <a:ea typeface="標楷體" pitchFamily="65" charset="-120"/>
                <a:cs typeface="Times New Roman" pitchFamily="18" charset="0"/>
              </a:rPr>
              <a:t> </a:t>
            </a:r>
            <a:endParaRPr lang="en-US" altLang="zh-TW" sz="3200" b="1" dirty="0" smtClean="0">
              <a:solidFill>
                <a:srgbClr val="FF0000"/>
              </a:solidFill>
              <a:latin typeface="Times New Roman" pitchFamily="18" charset="0"/>
              <a:ea typeface="標楷體" pitchFamily="65" charset="-120"/>
              <a:cs typeface="Times New Roman" pitchFamily="18" charset="0"/>
            </a:endParaRPr>
          </a:p>
        </p:txBody>
      </p:sp>
      <p:sp>
        <p:nvSpPr>
          <p:cNvPr id="10244" name="Rectangle 3"/>
          <p:cNvSpPr>
            <a:spLocks noGrp="1" noChangeArrowheads="1"/>
          </p:cNvSpPr>
          <p:nvPr>
            <p:ph type="body" idx="1"/>
          </p:nvPr>
        </p:nvSpPr>
        <p:spPr>
          <a:xfrm>
            <a:off x="303213" y="1124744"/>
            <a:ext cx="8229600" cy="4525963"/>
          </a:xfrm>
        </p:spPr>
        <p:txBody>
          <a:bodyPr/>
          <a:lstStyle/>
          <a:p>
            <a:pPr eaLnBrk="1" hangingPunct="1">
              <a:lnSpc>
                <a:spcPct val="90000"/>
              </a:lnSpc>
            </a:pPr>
            <a:r>
              <a:rPr lang="zh-TW" altLang="en-US" sz="2000" dirty="0" smtClean="0">
                <a:ea typeface="標楷體" pitchFamily="65" charset="-120"/>
                <a:cs typeface="Times New Roman" pitchFamily="18" charset="0"/>
              </a:rPr>
              <a:t>針對</a:t>
            </a:r>
            <a:r>
              <a:rPr lang="en-US" altLang="zh-TW" sz="2000" dirty="0" smtClean="0">
                <a:ea typeface="標楷體" pitchFamily="65" charset="-120"/>
                <a:cs typeface="Times New Roman" pitchFamily="18" charset="0"/>
              </a:rPr>
              <a:t>Ubuntu</a:t>
            </a:r>
            <a:r>
              <a:rPr lang="zh-TW" altLang="en-US" sz="2000" dirty="0" smtClean="0">
                <a:ea typeface="標楷體" pitchFamily="65" charset="-120"/>
                <a:cs typeface="Times New Roman" pitchFamily="18" charset="0"/>
              </a:rPr>
              <a:t> </a:t>
            </a:r>
            <a:r>
              <a:rPr lang="en-US" altLang="zh-TW" sz="2000" dirty="0" smtClean="0">
                <a:ea typeface="標楷體" pitchFamily="65" charset="-120"/>
                <a:cs typeface="Times New Roman" pitchFamily="18" charset="0"/>
              </a:rPr>
              <a:t>Linux</a:t>
            </a:r>
            <a:r>
              <a:rPr lang="zh-TW" altLang="en-US" sz="2000" dirty="0" smtClean="0">
                <a:ea typeface="標楷體" pitchFamily="65" charset="-120"/>
                <a:cs typeface="Times New Roman" pitchFamily="18" charset="0"/>
              </a:rPr>
              <a:t>作業系統：</a:t>
            </a:r>
            <a:endParaRPr lang="en-US" altLang="zh-TW" sz="2000" dirty="0" smtClean="0">
              <a:ea typeface="標楷體" pitchFamily="65" charset="-120"/>
              <a:cs typeface="Times New Roman" pitchFamily="18" charset="0"/>
            </a:endParaRPr>
          </a:p>
          <a:p>
            <a:pPr lvl="1" eaLnBrk="1" hangingPunct="1">
              <a:lnSpc>
                <a:spcPct val="90000"/>
              </a:lnSpc>
            </a:pPr>
            <a:r>
              <a:rPr lang="en-US" altLang="zh-TW" sz="1800" dirty="0" err="1" smtClean="0">
                <a:ea typeface="標楷體" pitchFamily="65" charset="-120"/>
                <a:cs typeface="Times New Roman" pitchFamily="18" charset="0"/>
              </a:rPr>
              <a:t>Gcc</a:t>
            </a:r>
            <a:r>
              <a:rPr lang="en-US" altLang="zh-TW" sz="1800" dirty="0" smtClean="0">
                <a:ea typeface="標楷體" pitchFamily="65" charset="-120"/>
                <a:cs typeface="Times New Roman" pitchFamily="18" charset="0"/>
              </a:rPr>
              <a:t> C++</a:t>
            </a:r>
            <a:endParaRPr lang="en-US" altLang="zh-TW" sz="1800" dirty="0">
              <a:ea typeface="標楷體" pitchFamily="65" charset="-120"/>
              <a:cs typeface="Times New Roman" pitchFamily="18" charset="0"/>
            </a:endParaRPr>
          </a:p>
          <a:p>
            <a:pPr lvl="1" eaLnBrk="1" hangingPunct="1">
              <a:lnSpc>
                <a:spcPct val="90000"/>
              </a:lnSpc>
            </a:pPr>
            <a:r>
              <a:rPr lang="en-US" altLang="zh-TW" sz="2000" dirty="0" smtClean="0"/>
              <a:t>Python Python-dev</a:t>
            </a:r>
          </a:p>
          <a:p>
            <a:pPr lvl="1" eaLnBrk="1" hangingPunct="1">
              <a:lnSpc>
                <a:spcPct val="90000"/>
              </a:lnSpc>
            </a:pPr>
            <a:r>
              <a:rPr lang="en-US" altLang="zh-TW" sz="2000" dirty="0" smtClean="0">
                <a:ea typeface="標楷體" pitchFamily="65" charset="-120"/>
                <a:cs typeface="Times New Roman" pitchFamily="18" charset="0"/>
              </a:rPr>
              <a:t>QT4-dev-tools</a:t>
            </a:r>
          </a:p>
          <a:p>
            <a:pPr lvl="1" eaLnBrk="1" hangingPunct="1">
              <a:lnSpc>
                <a:spcPct val="90000"/>
              </a:lnSpc>
            </a:pPr>
            <a:r>
              <a:rPr lang="en-US" altLang="zh-TW" sz="2000" dirty="0" smtClean="0"/>
              <a:t>Mercurial</a:t>
            </a:r>
          </a:p>
          <a:p>
            <a:pPr lvl="1" eaLnBrk="1" hangingPunct="1">
              <a:lnSpc>
                <a:spcPct val="90000"/>
              </a:lnSpc>
            </a:pPr>
            <a:r>
              <a:rPr lang="en-US" altLang="zh-TW" sz="2000" dirty="0" smtClean="0"/>
              <a:t>Bazaar</a:t>
            </a:r>
          </a:p>
          <a:p>
            <a:pPr lvl="1" eaLnBrk="1" hangingPunct="1">
              <a:lnSpc>
                <a:spcPct val="90000"/>
              </a:lnSpc>
            </a:pPr>
            <a:r>
              <a:rPr lang="en-US" altLang="zh-TW" sz="2000" dirty="0" err="1" smtClean="0"/>
              <a:t>Cmake</a:t>
            </a:r>
            <a:r>
              <a:rPr lang="en-US" altLang="zh-TW" sz="2000" dirty="0" smtClean="0"/>
              <a:t> libc6-dev-i386 g++-</a:t>
            </a:r>
            <a:r>
              <a:rPr lang="en-US" altLang="zh-TW" sz="2000" dirty="0" err="1" smtClean="0"/>
              <a:t>multilib</a:t>
            </a:r>
            <a:endParaRPr lang="en-US" altLang="zh-TW" sz="2000" dirty="0" smtClean="0"/>
          </a:p>
          <a:p>
            <a:pPr lvl="1" eaLnBrk="1" hangingPunct="1">
              <a:lnSpc>
                <a:spcPct val="90000"/>
              </a:lnSpc>
            </a:pPr>
            <a:r>
              <a:rPr lang="en-US" altLang="zh-TW" sz="2000" dirty="0" err="1" smtClean="0"/>
              <a:t>Gdb</a:t>
            </a:r>
            <a:r>
              <a:rPr lang="en-US" altLang="zh-TW" sz="2000" dirty="0" smtClean="0"/>
              <a:t> </a:t>
            </a:r>
            <a:r>
              <a:rPr lang="en-US" altLang="zh-TW" sz="2000" dirty="0" err="1" smtClean="0"/>
              <a:t>Valgrind</a:t>
            </a:r>
            <a:endParaRPr lang="en-US" altLang="zh-TW" sz="2000" dirty="0" smtClean="0"/>
          </a:p>
          <a:p>
            <a:pPr lvl="1" eaLnBrk="1" hangingPunct="1">
              <a:lnSpc>
                <a:spcPct val="90000"/>
              </a:lnSpc>
            </a:pPr>
            <a:r>
              <a:rPr lang="en-US" altLang="zh-TW" sz="2000" dirty="0" err="1" smtClean="0"/>
              <a:t>gsl</a:t>
            </a:r>
            <a:r>
              <a:rPr lang="en-US" altLang="zh-TW" sz="2000" dirty="0" smtClean="0"/>
              <a:t>-bin libgs10-dev libgs101db1</a:t>
            </a:r>
          </a:p>
          <a:p>
            <a:pPr lvl="1" eaLnBrk="1" hangingPunct="1">
              <a:lnSpc>
                <a:spcPct val="90000"/>
              </a:lnSpc>
            </a:pPr>
            <a:r>
              <a:rPr lang="en-US" altLang="zh-TW" sz="2000" dirty="0" smtClean="0"/>
              <a:t>Flex bison libf1-dev</a:t>
            </a:r>
          </a:p>
          <a:p>
            <a:pPr lvl="1" eaLnBrk="1" hangingPunct="1">
              <a:lnSpc>
                <a:spcPct val="90000"/>
              </a:lnSpc>
            </a:pPr>
            <a:r>
              <a:rPr lang="en-US" altLang="zh-TW" sz="2000" dirty="0" err="1" smtClean="0"/>
              <a:t>Sqlite</a:t>
            </a:r>
            <a:r>
              <a:rPr lang="en-US" altLang="zh-TW" sz="2000" dirty="0" smtClean="0"/>
              <a:t> sqlite3 libsqlite3-dev</a:t>
            </a:r>
          </a:p>
          <a:p>
            <a:pPr lvl="1" eaLnBrk="1" hangingPunct="1">
              <a:lnSpc>
                <a:spcPct val="90000"/>
              </a:lnSpc>
            </a:pPr>
            <a:r>
              <a:rPr lang="en-US" altLang="zh-TW" sz="2000" dirty="0" smtClean="0"/>
              <a:t>Libxml2 libxml2-dev</a:t>
            </a:r>
          </a:p>
          <a:p>
            <a:pPr lvl="1" eaLnBrk="1" hangingPunct="1">
              <a:lnSpc>
                <a:spcPct val="90000"/>
              </a:lnSpc>
            </a:pPr>
            <a:r>
              <a:rPr lang="en-US" altLang="zh-TW" sz="2000" dirty="0" smtClean="0"/>
              <a:t>Libgtk2.0 libgtk2.0-dev</a:t>
            </a:r>
          </a:p>
          <a:p>
            <a:pPr lvl="1" eaLnBrk="1" hangingPunct="1">
              <a:lnSpc>
                <a:spcPct val="90000"/>
              </a:lnSpc>
            </a:pPr>
            <a:r>
              <a:rPr lang="en-US" altLang="zh-TW" sz="2000" dirty="0" err="1" smtClean="0"/>
              <a:t>Vtun</a:t>
            </a:r>
            <a:r>
              <a:rPr lang="en-US" altLang="zh-TW" sz="2000" dirty="0" smtClean="0"/>
              <a:t> </a:t>
            </a:r>
            <a:r>
              <a:rPr lang="en-US" altLang="zh-TW" sz="2000" dirty="0" err="1" smtClean="0"/>
              <a:t>lxc</a:t>
            </a:r>
            <a:endParaRPr lang="en-US" altLang="zh-TW" sz="2000" dirty="0" smtClean="0"/>
          </a:p>
          <a:p>
            <a:pPr lvl="1" eaLnBrk="1" hangingPunct="1">
              <a:lnSpc>
                <a:spcPct val="90000"/>
              </a:lnSpc>
            </a:pPr>
            <a:r>
              <a:rPr lang="en-US" altLang="zh-TW" sz="2000" dirty="0" err="1" smtClean="0"/>
              <a:t>uncrustify</a:t>
            </a:r>
            <a:endParaRPr lang="en-US" altLang="zh-TW" sz="2000" dirty="0" smtClean="0"/>
          </a:p>
          <a:p>
            <a:pPr lvl="1" eaLnBrk="1" hangingPunct="1">
              <a:lnSpc>
                <a:spcPct val="90000"/>
              </a:lnSpc>
            </a:pPr>
            <a:endParaRPr lang="en-US" altLang="zh-TW" sz="2400" dirty="0" smtClean="0">
              <a:ea typeface="標楷體" pitchFamily="65" charset="-120"/>
              <a:cs typeface="Times New Roman" pitchFamily="18" charset="0"/>
            </a:endParaRPr>
          </a:p>
          <a:p>
            <a:pPr eaLnBrk="1" hangingPunct="1">
              <a:lnSpc>
                <a:spcPct val="90000"/>
              </a:lnSpc>
            </a:pPr>
            <a:endParaRPr lang="en-US" altLang="zh-TW" sz="2400" dirty="0" smtClean="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60</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r>
              <a:rPr lang="en-US" altLang="zh-TW" b="1" dirty="0">
                <a:latin typeface="Times New Roman" pitchFamily="18" charset="0"/>
                <a:ea typeface="標楷體" panose="03000509000000000000" pitchFamily="65" charset="-120"/>
                <a:cs typeface="Times New Roman" pitchFamily="18" charset="0"/>
              </a:rPr>
              <a:t>(Cont.)</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r>
              <a:rPr lang="zh-TW" altLang="en-US" sz="2400" dirty="0" smtClean="0">
                <a:latin typeface="標楷體" panose="03000509000000000000" pitchFamily="65" charset="-120"/>
                <a:ea typeface="標楷體" panose="03000509000000000000" pitchFamily="65" charset="-120"/>
              </a:rPr>
              <a:t>點選</a:t>
            </a:r>
            <a:r>
              <a:rPr lang="en-US" altLang="zh-TW" sz="2400" dirty="0" smtClean="0">
                <a:latin typeface="標楷體" panose="03000509000000000000" pitchFamily="65" charset="-120"/>
                <a:ea typeface="標楷體" panose="03000509000000000000" pitchFamily="65" charset="-120"/>
              </a:rPr>
              <a:t>open XML trace file</a:t>
            </a:r>
          </a:p>
          <a:p>
            <a:pPr lvl="1"/>
            <a:r>
              <a:rPr lang="zh-TW" altLang="en-US" sz="2000" dirty="0" smtClean="0">
                <a:latin typeface="標楷體" panose="03000509000000000000" pitchFamily="65" charset="-120"/>
                <a:ea typeface="標楷體" panose="03000509000000000000" pitchFamily="65" charset="-120"/>
              </a:rPr>
              <a:t>到</a:t>
            </a:r>
            <a:r>
              <a:rPr lang="en-US" altLang="zh-TW" sz="2000" dirty="0" smtClean="0">
                <a:latin typeface="標楷體" panose="03000509000000000000" pitchFamily="65" charset="-120"/>
                <a:ea typeface="標楷體" panose="03000509000000000000" pitchFamily="65" charset="-120"/>
              </a:rPr>
              <a:t>NS3</a:t>
            </a:r>
            <a:r>
              <a:rPr lang="zh-TW" altLang="en-US" sz="2000" dirty="0" smtClean="0">
                <a:latin typeface="標楷體" panose="03000509000000000000" pitchFamily="65" charset="-120"/>
                <a:ea typeface="標楷體" panose="03000509000000000000" pitchFamily="65" charset="-120"/>
              </a:rPr>
              <a:t>目錄下選擇編譯好的</a:t>
            </a:r>
            <a:r>
              <a:rPr lang="en-US" altLang="zh-TW" sz="2000" dirty="0" smtClean="0">
                <a:latin typeface="標楷體" panose="03000509000000000000" pitchFamily="65" charset="-120"/>
                <a:ea typeface="標楷體" panose="03000509000000000000" pitchFamily="65" charset="-120"/>
              </a:rPr>
              <a:t>XML</a:t>
            </a:r>
            <a:endParaRPr lang="zh-TW" altLang="zh-TW" sz="2000" dirty="0">
              <a:latin typeface="標楷體" panose="03000509000000000000" pitchFamily="65" charset="-120"/>
              <a:ea typeface="標楷體" panose="03000509000000000000" pitchFamily="65" charset="-120"/>
            </a:endParaRP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4" name="圖片 3"/>
          <p:cNvPicPr>
            <a:picLocks/>
          </p:cNvPicPr>
          <p:nvPr/>
        </p:nvPicPr>
        <p:blipFill>
          <a:blip r:embed="rId3"/>
          <a:stretch>
            <a:fillRect/>
          </a:stretch>
        </p:blipFill>
        <p:spPr>
          <a:xfrm>
            <a:off x="971600" y="2132856"/>
            <a:ext cx="6552728" cy="3888432"/>
          </a:xfrm>
          <a:prstGeom prst="rect">
            <a:avLst/>
          </a:prstGeom>
        </p:spPr>
      </p:pic>
    </p:spTree>
    <p:extLst>
      <p:ext uri="{BB962C8B-B14F-4D97-AF65-F5344CB8AC3E}">
        <p14:creationId xmlns:p14="http://schemas.microsoft.com/office/powerpoint/2010/main" val="4011832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61</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r>
              <a:rPr lang="en-US" altLang="zh-TW" b="1" dirty="0">
                <a:latin typeface="Times New Roman" pitchFamily="18" charset="0"/>
                <a:ea typeface="標楷體" panose="03000509000000000000" pitchFamily="65" charset="-120"/>
                <a:cs typeface="Times New Roman" pitchFamily="18" charset="0"/>
              </a:rPr>
              <a:t>(Cont.)</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000" dirty="0" smtClean="0">
                <a:latin typeface="標楷體" panose="03000509000000000000" pitchFamily="65" charset="-120"/>
                <a:ea typeface="標楷體" panose="03000509000000000000" pitchFamily="65" charset="-120"/>
              </a:rPr>
              <a:t>實驗模組有兩台</a:t>
            </a:r>
            <a:r>
              <a:rPr lang="en-US" altLang="zh-TW" sz="2000" dirty="0" err="1" smtClean="0">
                <a:latin typeface="標楷體" panose="03000509000000000000" pitchFamily="65" charset="-120"/>
                <a:ea typeface="標楷體" panose="03000509000000000000" pitchFamily="65" charset="-120"/>
              </a:rPr>
              <a:t>eNB</a:t>
            </a:r>
            <a:r>
              <a:rPr lang="zh-TW" altLang="en-US" sz="2000" dirty="0" smtClean="0">
                <a:latin typeface="標楷體" panose="03000509000000000000" pitchFamily="65" charset="-120"/>
                <a:ea typeface="標楷體" panose="03000509000000000000" pitchFamily="65" charset="-120"/>
              </a:rPr>
              <a:t>，各別服務有五台</a:t>
            </a:r>
            <a:r>
              <a:rPr lang="en-US" altLang="zh-TW" sz="2000" dirty="0" smtClean="0">
                <a:latin typeface="標楷體" panose="03000509000000000000" pitchFamily="65" charset="-120"/>
                <a:ea typeface="標楷體" panose="03000509000000000000" pitchFamily="65" charset="-120"/>
              </a:rPr>
              <a:t>UE</a:t>
            </a:r>
            <a:r>
              <a:rPr lang="zh-TW" altLang="en-US" sz="2000" dirty="0" smtClean="0">
                <a:latin typeface="標楷體" panose="03000509000000000000" pitchFamily="65" charset="-120"/>
                <a:ea typeface="標楷體" panose="03000509000000000000" pitchFamily="65" charset="-120"/>
              </a:rPr>
              <a:t>的</a:t>
            </a:r>
            <a:r>
              <a:rPr lang="zh-TW" altLang="en-US" sz="2000" dirty="0">
                <a:latin typeface="標楷體" panose="03000509000000000000" pitchFamily="65" charset="-120"/>
                <a:ea typeface="標楷體" panose="03000509000000000000" pitchFamily="65" charset="-120"/>
              </a:rPr>
              <a:t>結構</a:t>
            </a:r>
            <a:endParaRPr lang="en-US" altLang="zh-TW" sz="2000" dirty="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2" name="圖片 1"/>
          <p:cNvPicPr>
            <a:picLocks noChangeAspect="1"/>
          </p:cNvPicPr>
          <p:nvPr/>
        </p:nvPicPr>
        <p:blipFill>
          <a:blip r:embed="rId3"/>
          <a:stretch>
            <a:fillRect/>
          </a:stretch>
        </p:blipFill>
        <p:spPr>
          <a:xfrm>
            <a:off x="949080" y="1514824"/>
            <a:ext cx="4775445" cy="4794496"/>
          </a:xfrm>
          <a:prstGeom prst="rect">
            <a:avLst/>
          </a:prstGeom>
        </p:spPr>
      </p:pic>
    </p:spTree>
    <p:extLst>
      <p:ext uri="{BB962C8B-B14F-4D97-AF65-F5344CB8AC3E}">
        <p14:creationId xmlns:p14="http://schemas.microsoft.com/office/powerpoint/2010/main" val="3855243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EBB1BBC2-639B-4FDC-BBE2-AF6F9AC4B44E}" type="slidenum">
              <a:rPr lang="en-US" altLang="zh-TW" smtClean="0"/>
              <a:pPr/>
              <a:t>62</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實測</a:t>
            </a:r>
            <a:r>
              <a:rPr lang="en-US" altLang="zh-TW" b="1" dirty="0" smtClean="0">
                <a:latin typeface="Times New Roman" pitchFamily="18" charset="0"/>
                <a:ea typeface="標楷體" panose="03000509000000000000" pitchFamily="65" charset="-120"/>
                <a:cs typeface="Times New Roman" pitchFamily="18" charset="0"/>
              </a:rPr>
              <a:t>LTE</a:t>
            </a:r>
            <a:r>
              <a:rPr lang="zh-TW" altLang="en-US" b="1" dirty="0" smtClean="0">
                <a:latin typeface="Times New Roman" pitchFamily="18" charset="0"/>
                <a:ea typeface="標楷體" panose="03000509000000000000" pitchFamily="65" charset="-120"/>
                <a:cs typeface="Times New Roman" pitchFamily="18" charset="0"/>
              </a:rPr>
              <a:t>模擬程式</a:t>
            </a:r>
            <a:r>
              <a:rPr lang="en-US" altLang="zh-TW" b="1" dirty="0">
                <a:latin typeface="Times New Roman" pitchFamily="18" charset="0"/>
                <a:ea typeface="標楷體" panose="03000509000000000000" pitchFamily="65" charset="-120"/>
                <a:cs typeface="Times New Roman" pitchFamily="18" charset="0"/>
              </a:rPr>
              <a:t>(Cont.)</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9220" name="Rectangle 3"/>
          <p:cNvSpPr>
            <a:spLocks noGrp="1" noChangeArrowheads="1"/>
          </p:cNvSpPr>
          <p:nvPr>
            <p:ph type="body" idx="1"/>
          </p:nvPr>
        </p:nvSpPr>
        <p:spPr>
          <a:xfrm>
            <a:off x="457200" y="1196975"/>
            <a:ext cx="8229600" cy="4525963"/>
          </a:xfrm>
        </p:spPr>
        <p:txBody>
          <a:bodyPr/>
          <a:lstStyle/>
          <a:p>
            <a:pPr eaLnBrk="1" hangingPunct="1">
              <a:lnSpc>
                <a:spcPct val="90000"/>
              </a:lnSpc>
            </a:pPr>
            <a:r>
              <a:rPr lang="zh-TW" altLang="en-US" sz="2000" dirty="0" smtClean="0">
                <a:latin typeface="標楷體" panose="03000509000000000000" pitchFamily="65" charset="-120"/>
                <a:ea typeface="標楷體" panose="03000509000000000000" pitchFamily="65" charset="-120"/>
              </a:rPr>
              <a:t>模擬範例為</a:t>
            </a:r>
            <a:r>
              <a:rPr lang="en-US" altLang="zh-TW" sz="2000" dirty="0" smtClean="0">
                <a:latin typeface="標楷體" panose="03000509000000000000" pitchFamily="65" charset="-120"/>
                <a:ea typeface="標楷體" panose="03000509000000000000" pitchFamily="65" charset="-120"/>
              </a:rPr>
              <a:t>UDP</a:t>
            </a:r>
            <a:r>
              <a:rPr lang="zh-TW" altLang="en-US" sz="2000" dirty="0">
                <a:latin typeface="標楷體" panose="03000509000000000000" pitchFamily="65" charset="-120"/>
                <a:ea typeface="標楷體" panose="03000509000000000000" pitchFamily="65" charset="-120"/>
              </a:rPr>
              <a:t>封</a:t>
            </a:r>
            <a:r>
              <a:rPr lang="zh-TW" altLang="en-US" sz="2000" dirty="0" smtClean="0">
                <a:latin typeface="標楷體" panose="03000509000000000000" pitchFamily="65" charset="-120"/>
                <a:ea typeface="標楷體" panose="03000509000000000000" pitchFamily="65" charset="-120"/>
              </a:rPr>
              <a:t>包傳送中</a:t>
            </a:r>
            <a:endParaRPr lang="en-US" altLang="zh-TW" sz="2000" dirty="0">
              <a:latin typeface="標楷體" panose="03000509000000000000" pitchFamily="65" charset="-120"/>
              <a:ea typeface="標楷體" panose="03000509000000000000" pitchFamily="65" charset="-120"/>
            </a:endParaRPr>
          </a:p>
          <a:p>
            <a:pPr lvl="1"/>
            <a:endParaRPr lang="en-US" altLang="zh-TW" sz="2000" dirty="0">
              <a:latin typeface="標楷體" panose="03000509000000000000" pitchFamily="65" charset="-120"/>
              <a:ea typeface="標楷體" panose="03000509000000000000" pitchFamily="65" charset="-120"/>
            </a:endParaRPr>
          </a:p>
          <a:p>
            <a:pPr lvl="1"/>
            <a:endParaRPr lang="en-US" altLang="zh-TW" sz="2000" dirty="0" smtClean="0">
              <a:latin typeface="標楷體" panose="03000509000000000000" pitchFamily="65" charset="-120"/>
              <a:ea typeface="標楷體" panose="03000509000000000000" pitchFamily="65" charset="-120"/>
            </a:endParaRPr>
          </a:p>
          <a:p>
            <a:pPr lvl="1"/>
            <a:endParaRPr lang="zh-TW" altLang="zh-TW" sz="20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eaLnBrk="1" hangingPunct="1">
              <a:lnSpc>
                <a:spcPct val="90000"/>
              </a:lnSpc>
            </a:pPr>
            <a:endParaRPr lang="en-US" altLang="zh-TW" sz="2400" dirty="0"/>
          </a:p>
          <a:p>
            <a:pPr eaLnBrk="1" hangingPunct="1">
              <a:lnSpc>
                <a:spcPct val="90000"/>
              </a:lnSpc>
            </a:pPr>
            <a:endParaRPr lang="en-US" altLang="zh-TW" sz="2400" dirty="0" smtClean="0"/>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lvl="1" eaLnBrk="1" hangingPunct="1">
              <a:lnSpc>
                <a:spcPct val="90000"/>
              </a:lnSpc>
            </a:pPr>
            <a:endParaRPr lang="en-US" altLang="zh-TW" sz="20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標楷體" panose="03000509000000000000" pitchFamily="65" charset="-12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endParaRPr>
          </a:p>
          <a:p>
            <a:pPr lvl="1" eaLnBrk="1" hangingPunct="1">
              <a:lnSpc>
                <a:spcPct val="90000"/>
              </a:lnSpc>
            </a:pPr>
            <a:endParaRPr lang="en-US" altLang="zh-TW" sz="2000" dirty="0">
              <a:latin typeface="Times New Roman" panose="02020603050405020304" pitchFamily="18" charset="0"/>
              <a:ea typeface="標楷體" panose="03000509000000000000" pitchFamily="65" charset="-120"/>
            </a:endParaRPr>
          </a:p>
        </p:txBody>
      </p:sp>
      <p:pic>
        <p:nvPicPr>
          <p:cNvPr id="3" name="圖片 2"/>
          <p:cNvPicPr>
            <a:picLocks noChangeAspect="1"/>
          </p:cNvPicPr>
          <p:nvPr/>
        </p:nvPicPr>
        <p:blipFill>
          <a:blip r:embed="rId3"/>
          <a:stretch>
            <a:fillRect/>
          </a:stretch>
        </p:blipFill>
        <p:spPr>
          <a:xfrm>
            <a:off x="899592" y="1520948"/>
            <a:ext cx="5181866" cy="4356324"/>
          </a:xfrm>
          <a:prstGeom prst="rect">
            <a:avLst/>
          </a:prstGeom>
        </p:spPr>
      </p:pic>
    </p:spTree>
    <p:extLst>
      <p:ext uri="{BB962C8B-B14F-4D97-AF65-F5344CB8AC3E}">
        <p14:creationId xmlns:p14="http://schemas.microsoft.com/office/powerpoint/2010/main" val="37345730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23D66131-33C2-4C5C-A46E-B2DA6B7F5047}" type="slidenum">
              <a:rPr lang="en-US" altLang="zh-TW"/>
              <a:pPr/>
              <a:t>63</a:t>
            </a:fld>
            <a:endParaRPr lang="en-US" altLang="zh-TW"/>
          </a:p>
        </p:txBody>
      </p:sp>
      <p:sp>
        <p:nvSpPr>
          <p:cNvPr id="6148" name="Rectangle 2"/>
          <p:cNvSpPr>
            <a:spLocks noGrp="1" noChangeArrowheads="1"/>
          </p:cNvSpPr>
          <p:nvPr>
            <p:ph type="title"/>
          </p:nvPr>
        </p:nvSpPr>
        <p:spPr/>
        <p:txBody>
          <a:bodyPr/>
          <a:lstStyle/>
          <a:p>
            <a:pPr eaLnBrk="1" hangingPunct="1">
              <a:defRPr/>
            </a:pPr>
            <a:r>
              <a:rPr lang="zh-TW" altLang="en-US" sz="3200" b="1" dirty="0" smtClean="0">
                <a:solidFill>
                  <a:srgbClr val="FF0000"/>
                </a:solidFill>
                <a:latin typeface="Times New Roman" pitchFamily="18" charset="0"/>
                <a:ea typeface="標楷體" panose="03000509000000000000" pitchFamily="65" charset="-120"/>
                <a:cs typeface="Times New Roman" pitchFamily="18" charset="0"/>
              </a:rPr>
              <a:t>參考資料</a:t>
            </a:r>
            <a:endParaRPr lang="en-US" altLang="zh-TW" sz="3200" b="1" dirty="0" smtClean="0">
              <a:solidFill>
                <a:srgbClr val="FF0000"/>
              </a:solidFill>
              <a:latin typeface="Times New Roman" pitchFamily="18" charset="0"/>
              <a:ea typeface="標楷體" panose="03000509000000000000" pitchFamily="65" charset="-120"/>
              <a:cs typeface="Times New Roman" pitchFamily="18" charset="0"/>
            </a:endParaRPr>
          </a:p>
        </p:txBody>
      </p:sp>
      <p:sp>
        <p:nvSpPr>
          <p:cNvPr id="18436" name="Rectangle 3"/>
          <p:cNvSpPr>
            <a:spLocks noGrp="1" noChangeArrowheads="1"/>
          </p:cNvSpPr>
          <p:nvPr>
            <p:ph type="body" idx="1"/>
          </p:nvPr>
        </p:nvSpPr>
        <p:spPr/>
        <p:txBody>
          <a:bodyPr/>
          <a:lstStyle/>
          <a:p>
            <a:pPr eaLnBrk="1" hangingPunct="1">
              <a:lnSpc>
                <a:spcPct val="90000"/>
              </a:lnSpc>
            </a:pPr>
            <a:r>
              <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3"/>
              </a:rPr>
              <a:t>https://www.nsnam.org/ns-3-24/</a:t>
            </a:r>
          </a:p>
          <a:p>
            <a:pPr eaLnBrk="1" hangingPunct="1">
              <a:lnSpc>
                <a:spcPct val="90000"/>
              </a:lnSpc>
            </a:pP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hlinkClick r:id="rId3"/>
              </a:rPr>
              <a:t>https</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3"/>
              </a:rPr>
              <a:t>://</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hlinkClick r:id="rId3"/>
              </a:rPr>
              <a:t>www.nsnam.org/wiki/Installation</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https://www.nsnam.org/docs/models/html/animation.html</a:t>
            </a: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lnSpc>
                <a:spcPct val="90000"/>
              </a:lnSpc>
            </a:pPr>
            <a:endPar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p:cNvSpPr>
          <p:nvPr>
            <p:ph type="title"/>
          </p:nvPr>
        </p:nvSpPr>
        <p:spPr/>
        <p:txBody>
          <a:bodyPr/>
          <a:lstStyle/>
          <a:p>
            <a:pPr eaLnBrk="1" hangingPunct="1">
              <a:defRPr/>
            </a:pP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軟</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體</a:t>
            </a:r>
            <a:r>
              <a:rPr lang="zh-TW" altLang="en-US" b="1" dirty="0" smtClean="0">
                <a:latin typeface="Times New Roman" panose="02020603050405020304" pitchFamily="18" charset="0"/>
                <a:ea typeface="標楷體" panose="03000509000000000000" pitchFamily="65" charset="-120"/>
                <a:cs typeface="Times New Roman" panose="02020603050405020304" pitchFamily="18" charset="0"/>
              </a:rPr>
              <a:t>更新</a:t>
            </a:r>
            <a:endParaRPr lang="zh-TW" altLang="en-US" sz="3200" b="1"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95" name="內容版面配置區 2"/>
          <p:cNvSpPr>
            <a:spLocks noGrp="1"/>
          </p:cNvSpPr>
          <p:nvPr>
            <p:ph idx="1"/>
          </p:nvPr>
        </p:nvSpPr>
        <p:spPr/>
        <p:txBody>
          <a:bodyPr/>
          <a:lstStyle/>
          <a:p>
            <a:r>
              <a:rPr lang="zh-TW" altLang="en-US" sz="2400" dirty="0" smtClean="0">
                <a:latin typeface="Times New Roman" pitchFamily="18" charset="0"/>
                <a:ea typeface="標楷體" pitchFamily="65" charset="-120"/>
                <a:cs typeface="Times New Roman" pitchFamily="18" charset="0"/>
              </a:rPr>
              <a:t>因為</a:t>
            </a:r>
            <a:r>
              <a:rPr lang="en-US" altLang="zh-TW" sz="2400" dirty="0" smtClean="0">
                <a:latin typeface="Times New Roman" pitchFamily="18" charset="0"/>
                <a:ea typeface="標楷體" pitchFamily="65" charset="-120"/>
                <a:cs typeface="Times New Roman" pitchFamily="18" charset="0"/>
              </a:rPr>
              <a:t>NS3 Simulator</a:t>
            </a:r>
            <a:r>
              <a:rPr lang="zh-TW" altLang="en-US" sz="2400" dirty="0" smtClean="0">
                <a:latin typeface="Times New Roman" pitchFamily="18" charset="0"/>
                <a:ea typeface="標楷體" pitchFamily="65" charset="-120"/>
                <a:cs typeface="Times New Roman" pitchFamily="18" charset="0"/>
              </a:rPr>
              <a:t>軟體編譯與執行所須套件眾多，為避免編譯過程出錯請先將軟體套件全部安裝更新</a:t>
            </a:r>
            <a:r>
              <a:rPr lang="en-US" altLang="zh-TW" sz="2400" dirty="0" smtClean="0">
                <a:latin typeface="Times New Roman" pitchFamily="18" charset="0"/>
                <a:ea typeface="標楷體" pitchFamily="65" charset="-120"/>
                <a:cs typeface="Times New Roman" pitchFamily="18" charset="0"/>
              </a:rPr>
              <a:t> </a:t>
            </a:r>
            <a:r>
              <a:rPr lang="zh-TW" altLang="zh-TW" sz="2400" dirty="0" smtClean="0">
                <a:latin typeface="Times New Roman" pitchFamily="18" charset="0"/>
                <a:ea typeface="標楷體" pitchFamily="65" charset="-120"/>
                <a:cs typeface="Times New Roman" pitchFamily="18" charset="0"/>
              </a:rPr>
              <a:t>。</a:t>
            </a:r>
          </a:p>
          <a:p>
            <a:pPr lvl="1"/>
            <a:r>
              <a:rPr lang="en-US" altLang="zh-TW" sz="2400" dirty="0" err="1">
                <a:latin typeface="標楷體" panose="03000509000000000000" pitchFamily="65" charset="-120"/>
                <a:ea typeface="標楷體" panose="03000509000000000000" pitchFamily="65" charset="-120"/>
              </a:rPr>
              <a:t>s</a:t>
            </a:r>
            <a:r>
              <a:rPr lang="en-US" altLang="zh-TW" sz="2400" dirty="0" err="1" smtClean="0">
                <a:latin typeface="標楷體" panose="03000509000000000000" pitchFamily="65" charset="-120"/>
                <a:ea typeface="標楷體" panose="03000509000000000000" pitchFamily="65" charset="-120"/>
              </a:rPr>
              <a:t>udo</a:t>
            </a:r>
            <a:r>
              <a:rPr lang="en-US" altLang="zh-TW" sz="2400" dirty="0" smtClean="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rPr>
              <a:t>apt-get update</a:t>
            </a:r>
            <a:endParaRPr lang="zh-TW" altLang="en-US" sz="2400" dirty="0" smtClean="0">
              <a:latin typeface="標楷體" panose="03000509000000000000" pitchFamily="65" charset="-120"/>
              <a:ea typeface="標楷體" panose="03000509000000000000" pitchFamily="65" charset="-120"/>
            </a:endParaRPr>
          </a:p>
        </p:txBody>
      </p:sp>
      <p:sp>
        <p:nvSpPr>
          <p:cNvPr id="8196"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99ADA84F-D445-4CDA-B920-3EAA94852EAC}" type="slidenum">
              <a:rPr lang="en-US" altLang="zh-TW"/>
              <a:pPr/>
              <a:t>7</a:t>
            </a:fld>
            <a:endParaRPr lang="en-US" altLang="zh-TW"/>
          </a:p>
        </p:txBody>
      </p:sp>
      <p:pic>
        <p:nvPicPr>
          <p:cNvPr id="2" name="圖片 1"/>
          <p:cNvPicPr>
            <a:picLocks noChangeAspect="1"/>
          </p:cNvPicPr>
          <p:nvPr/>
        </p:nvPicPr>
        <p:blipFill>
          <a:blip r:embed="rId3"/>
          <a:stretch>
            <a:fillRect/>
          </a:stretch>
        </p:blipFill>
        <p:spPr>
          <a:xfrm>
            <a:off x="971600" y="2780928"/>
            <a:ext cx="4728644" cy="352527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124744"/>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Times New Roman" pitchFamily="18" charset="0"/>
                <a:ea typeface="標楷體" pitchFamily="65" charset="-120"/>
                <a:cs typeface="Times New Roman" pitchFamily="18" charset="0"/>
              </a:rPr>
              <a:t>輸入以下指令安裝</a:t>
            </a:r>
            <a:r>
              <a:rPr lang="en-US" altLang="zh-TW" sz="2000" dirty="0" smtClean="0">
                <a:latin typeface="Times New Roman" pitchFamily="18" charset="0"/>
                <a:ea typeface="標楷體" pitchFamily="65" charset="-120"/>
                <a:cs typeface="Times New Roman" pitchFamily="18" charset="0"/>
              </a:rPr>
              <a:t>C++</a:t>
            </a:r>
            <a:r>
              <a:rPr lang="zh-TW" altLang="en-US" sz="2000" dirty="0" smtClean="0">
                <a:latin typeface="Times New Roman" pitchFamily="18" charset="0"/>
                <a:ea typeface="標楷體" pitchFamily="65" charset="-120"/>
                <a:cs typeface="Times New Roman" pitchFamily="18" charset="0"/>
              </a:rPr>
              <a:t>編譯器</a:t>
            </a:r>
            <a:endParaRPr lang="en-US" altLang="zh-TW" sz="2000" dirty="0" smtClean="0">
              <a:latin typeface="Times New Roman" pitchFamily="18" charset="0"/>
              <a:ea typeface="標楷體" pitchFamily="65" charset="-120"/>
              <a:cs typeface="Times New Roman" pitchFamily="18" charset="0"/>
            </a:endParaRPr>
          </a:p>
          <a:p>
            <a:pPr lvl="1"/>
            <a:r>
              <a:rPr lang="zh-TW" altLang="en-US" sz="1600" dirty="0" smtClean="0">
                <a:latin typeface="Times New Roman" pitchFamily="18" charset="0"/>
                <a:ea typeface="標楷體" pitchFamily="65" charset="-120"/>
                <a:cs typeface="Times New Roman" pitchFamily="18" charset="0"/>
              </a:rPr>
              <a:t> </a:t>
            </a:r>
            <a:r>
              <a:rPr lang="en-US" altLang="zh-TW" sz="1600" dirty="0" err="1" smtClean="0">
                <a:latin typeface="Times New Roman" pitchFamily="18" charset="0"/>
                <a:ea typeface="標楷體" pitchFamily="65" charset="-120"/>
                <a:cs typeface="Times New Roman" pitchFamily="18" charset="0"/>
              </a:rPr>
              <a:t>sudo</a:t>
            </a:r>
            <a:r>
              <a:rPr lang="en-US" altLang="zh-TW" sz="1600" dirty="0" smtClean="0">
                <a:latin typeface="Times New Roman" pitchFamily="18" charset="0"/>
                <a:ea typeface="標楷體" pitchFamily="65" charset="-120"/>
                <a:cs typeface="Times New Roman" pitchFamily="18" charset="0"/>
              </a:rPr>
              <a:t> apt-get install </a:t>
            </a:r>
            <a:r>
              <a:rPr lang="en-US" altLang="zh-TW" sz="1600" dirty="0" err="1" smtClean="0">
                <a:latin typeface="Times New Roman" pitchFamily="18" charset="0"/>
                <a:ea typeface="標楷體" pitchFamily="65" charset="-120"/>
                <a:cs typeface="Times New Roman" pitchFamily="18" charset="0"/>
              </a:rPr>
              <a:t>gcc</a:t>
            </a:r>
            <a:r>
              <a:rPr lang="en-US" altLang="zh-TW" sz="1600" dirty="0" smtClean="0">
                <a:latin typeface="Times New Roman" pitchFamily="18" charset="0"/>
                <a:ea typeface="標楷體" pitchFamily="65" charset="-120"/>
                <a:cs typeface="Times New Roman" pitchFamily="18" charset="0"/>
              </a:rPr>
              <a:t> g++</a:t>
            </a:r>
            <a:endParaRPr lang="zh-TW" altLang="en-US" sz="1600" dirty="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8</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2" name="圖片 1"/>
          <p:cNvPicPr>
            <a:picLocks noChangeAspect="1"/>
          </p:cNvPicPr>
          <p:nvPr/>
        </p:nvPicPr>
        <p:blipFill>
          <a:blip r:embed="rId3"/>
          <a:stretch>
            <a:fillRect/>
          </a:stretch>
        </p:blipFill>
        <p:spPr>
          <a:xfrm>
            <a:off x="899592" y="1986946"/>
            <a:ext cx="6689162" cy="3818318"/>
          </a:xfrm>
          <a:prstGeom prst="rect">
            <a:avLst/>
          </a:prstGeom>
        </p:spPr>
      </p:pic>
    </p:spTree>
    <p:extLst>
      <p:ext uri="{BB962C8B-B14F-4D97-AF65-F5344CB8AC3E}">
        <p14:creationId xmlns:p14="http://schemas.microsoft.com/office/powerpoint/2010/main" val="4008782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內容版面配置區 2"/>
          <p:cNvSpPr>
            <a:spLocks noGrp="1"/>
          </p:cNvSpPr>
          <p:nvPr>
            <p:ph idx="1"/>
          </p:nvPr>
        </p:nvSpPr>
        <p:spPr>
          <a:xfrm>
            <a:off x="457200" y="1351309"/>
            <a:ext cx="8229600" cy="4525963"/>
          </a:xfrm>
        </p:spPr>
        <p:txBody>
          <a:bodyPr/>
          <a:lstStyle/>
          <a:p>
            <a:r>
              <a:rPr lang="zh-TW" altLang="en-US" sz="2000" dirty="0">
                <a:latin typeface="Times New Roman" pitchFamily="18" charset="0"/>
                <a:ea typeface="標楷體" pitchFamily="65" charset="-120"/>
                <a:cs typeface="Times New Roman" pitchFamily="18" charset="0"/>
              </a:rPr>
              <a:t> </a:t>
            </a:r>
            <a:r>
              <a:rPr lang="zh-TW" altLang="en-US" sz="2000" dirty="0" smtClean="0">
                <a:latin typeface="Times New Roman" pitchFamily="18" charset="0"/>
                <a:ea typeface="標楷體" pitchFamily="65" charset="-120"/>
                <a:cs typeface="Times New Roman" pitchFamily="18" charset="0"/>
              </a:rPr>
              <a:t>詢問是</a:t>
            </a:r>
            <a:r>
              <a:rPr lang="zh-TW" altLang="en-US" sz="2000" dirty="0">
                <a:latin typeface="Times New Roman" pitchFamily="18" charset="0"/>
                <a:ea typeface="標楷體" pitchFamily="65" charset="-120"/>
                <a:cs typeface="Times New Roman" pitchFamily="18" charset="0"/>
              </a:rPr>
              <a:t>否</a:t>
            </a:r>
            <a:r>
              <a:rPr lang="zh-TW" altLang="en-US" sz="2000" dirty="0" smtClean="0">
                <a:latin typeface="Times New Roman" pitchFamily="18" charset="0"/>
                <a:ea typeface="標楷體" pitchFamily="65" charset="-120"/>
                <a:cs typeface="Times New Roman" pitchFamily="18" charset="0"/>
              </a:rPr>
              <a:t>安裝請輸入</a:t>
            </a:r>
            <a:r>
              <a:rPr lang="en-US" altLang="zh-TW" sz="2000" dirty="0" smtClean="0">
                <a:latin typeface="Times New Roman" pitchFamily="18" charset="0"/>
                <a:ea typeface="標楷體" pitchFamily="65" charset="-120"/>
                <a:cs typeface="Times New Roman" pitchFamily="18" charset="0"/>
              </a:rPr>
              <a:t>Y</a:t>
            </a:r>
            <a:r>
              <a:rPr lang="zh-TW" altLang="en-US" sz="2000" dirty="0" smtClean="0">
                <a:latin typeface="Times New Roman" pitchFamily="18" charset="0"/>
                <a:ea typeface="標楷體" pitchFamily="65" charset="-120"/>
                <a:cs typeface="Times New Roman" pitchFamily="18" charset="0"/>
              </a:rPr>
              <a:t>同意安裝。</a:t>
            </a:r>
            <a:endParaRPr lang="en-US" altLang="zh-TW" sz="2000" dirty="0" smtClean="0">
              <a:latin typeface="Times New Roman" pitchFamily="18" charset="0"/>
              <a:ea typeface="標楷體" pitchFamily="65" charset="-120"/>
              <a:cs typeface="Times New Roman" pitchFamily="18" charset="0"/>
            </a:endParaRPr>
          </a:p>
          <a:p>
            <a:endParaRPr lang="zh-TW" altLang="en-US" dirty="0">
              <a:latin typeface="新細明體"/>
            </a:endParaRPr>
          </a:p>
        </p:txBody>
      </p:sp>
      <p:sp>
        <p:nvSpPr>
          <p:cNvPr id="13315" name="投影片編號版面配置區 3"/>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Arial" panose="020B0604020202020204" pitchFamily="34" charset="0"/>
                <a:ea typeface="新細明體" panose="02020500000000000000" pitchFamily="18" charset="-120"/>
              </a:defRPr>
            </a:lvl9pPr>
          </a:lstStyle>
          <a:p>
            <a:fld id="{60838831-2395-451E-8FF2-810E3B79F2B9}" type="slidenum">
              <a:rPr lang="en-US" altLang="zh-TW"/>
              <a:pPr/>
              <a:t>9</a:t>
            </a:fld>
            <a:endParaRPr lang="en-US" altLang="zh-TW"/>
          </a:p>
        </p:txBody>
      </p:sp>
      <p:sp>
        <p:nvSpPr>
          <p:cNvPr id="6" name="Rectangle 2"/>
          <p:cNvSpPr>
            <a:spLocks noGrp="1" noChangeArrowheads="1"/>
          </p:cNvSpPr>
          <p:nvPr>
            <p:ph type="title"/>
          </p:nvPr>
        </p:nvSpPr>
        <p:spPr/>
        <p:txBody>
          <a:bodyPr/>
          <a:lstStyle/>
          <a:p>
            <a:pPr eaLnBrk="1" hangingPunct="1">
              <a:defRPr/>
            </a:pPr>
            <a:r>
              <a:rPr lang="zh-TW" altLang="en-US" b="1" dirty="0" smtClean="0">
                <a:latin typeface="Times New Roman" pitchFamily="18" charset="0"/>
                <a:ea typeface="標楷體" panose="03000509000000000000" pitchFamily="65" charset="-120"/>
                <a:cs typeface="Times New Roman" pitchFamily="18" charset="0"/>
              </a:rPr>
              <a:t>安裝需要套件</a:t>
            </a:r>
            <a:r>
              <a:rPr lang="en-US" altLang="zh-TW" b="1" dirty="0" smtClean="0">
                <a:latin typeface="Times New Roman" pitchFamily="18" charset="0"/>
                <a:ea typeface="標楷體" panose="03000509000000000000" pitchFamily="65" charset="-120"/>
                <a:cs typeface="Times New Roman" pitchFamily="18" charset="0"/>
              </a:rPr>
              <a:t>(1/18)</a:t>
            </a:r>
            <a:endParaRPr lang="zh-TW" altLang="en-US" sz="3200" b="1" dirty="0">
              <a:solidFill>
                <a:srgbClr val="FF0000"/>
              </a:solidFill>
              <a:latin typeface="Times New Roman" pitchFamily="18" charset="0"/>
              <a:ea typeface="標楷體" panose="03000509000000000000" pitchFamily="65" charset="-120"/>
              <a:cs typeface="Times New Roman" pitchFamily="18" charset="0"/>
            </a:endParaRPr>
          </a:p>
        </p:txBody>
      </p:sp>
      <p:pic>
        <p:nvPicPr>
          <p:cNvPr id="3" name="圖片 2"/>
          <p:cNvPicPr>
            <a:picLocks noChangeAspect="1"/>
          </p:cNvPicPr>
          <p:nvPr/>
        </p:nvPicPr>
        <p:blipFill>
          <a:blip r:embed="rId3"/>
          <a:stretch>
            <a:fillRect/>
          </a:stretch>
        </p:blipFill>
        <p:spPr>
          <a:xfrm>
            <a:off x="971600" y="1844824"/>
            <a:ext cx="6460875" cy="4032448"/>
          </a:xfrm>
          <a:prstGeom prst="rect">
            <a:avLst/>
          </a:prstGeom>
        </p:spPr>
      </p:pic>
    </p:spTree>
    <p:extLst>
      <p:ext uri="{BB962C8B-B14F-4D97-AF65-F5344CB8AC3E}">
        <p14:creationId xmlns:p14="http://schemas.microsoft.com/office/powerpoint/2010/main" val="940540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ciis_5">
  <a:themeElements>
    <a:clrScheme name="ciis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iis_5">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lnDef>
  </a:objectDefaults>
  <a:extraClrSchemeLst>
    <a:extraClrScheme>
      <a:clrScheme name="ciis_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is_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is_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is_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is_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is_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is_5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is_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is_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is_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is_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is_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7804</TotalTime>
  <Words>2229</Words>
  <Application>Microsoft Office PowerPoint</Application>
  <PresentationFormat>如螢幕大小 (4:3)</PresentationFormat>
  <Paragraphs>609</Paragraphs>
  <Slides>63</Slides>
  <Notes>63</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63</vt:i4>
      </vt:variant>
    </vt:vector>
  </HeadingPairs>
  <TitlesOfParts>
    <vt:vector size="68" baseType="lpstr">
      <vt:lpstr>新細明體</vt:lpstr>
      <vt:lpstr>標楷體</vt:lpstr>
      <vt:lpstr>Arial</vt:lpstr>
      <vt:lpstr>Times New Roman</vt:lpstr>
      <vt:lpstr>ciis_5</vt:lpstr>
      <vt:lpstr>教育部補助「行動寬頻尖端技術跨校教學聯盟計畫-行動寬頻網路與應用-小細胞基站聯盟中心計畫」   Small Cell創新應用與服務專題 課程單元： LTE模擬器－NS3之簡介、 環境設置與模擬範例</vt:lpstr>
      <vt:lpstr>Outline</vt:lpstr>
      <vt:lpstr>NS3模擬實驗軟體簡介</vt:lpstr>
      <vt:lpstr>實驗架構 </vt:lpstr>
      <vt:lpstr>系統需求</vt:lpstr>
      <vt:lpstr>編譯需要相依套件 </vt:lpstr>
      <vt:lpstr>軟體更新</vt:lpstr>
      <vt:lpstr>安裝需要套件(1/18)</vt:lpstr>
      <vt:lpstr>安裝需要套件(1/18)</vt:lpstr>
      <vt:lpstr>安裝需要套件(2/18)</vt:lpstr>
      <vt:lpstr>安裝需要套件(2/18)</vt:lpstr>
      <vt:lpstr>安裝需要套件(3/18)</vt:lpstr>
      <vt:lpstr>安裝需要套件(3/18)</vt:lpstr>
      <vt:lpstr>安裝需要套件(4/18)</vt:lpstr>
      <vt:lpstr>安裝需要套件(4/18)</vt:lpstr>
      <vt:lpstr>安裝需要套件(5/18)</vt:lpstr>
      <vt:lpstr>安裝需要套件(5/18)</vt:lpstr>
      <vt:lpstr>安裝需要套件(6/18)</vt:lpstr>
      <vt:lpstr>安裝需要套件(6/18)</vt:lpstr>
      <vt:lpstr>安裝需要套件(7/18)</vt:lpstr>
      <vt:lpstr>安裝需要套件(7/18)</vt:lpstr>
      <vt:lpstr>安裝需要套件(8/18)</vt:lpstr>
      <vt:lpstr>安裝需要套件(8/18)</vt:lpstr>
      <vt:lpstr>安裝需要套件(9/18)</vt:lpstr>
      <vt:lpstr>安裝需要套件(10/18)</vt:lpstr>
      <vt:lpstr>安裝需要套件(10/18)</vt:lpstr>
      <vt:lpstr>安裝需要套件(11/18)</vt:lpstr>
      <vt:lpstr>安裝需要套件(11/18)</vt:lpstr>
      <vt:lpstr>安裝需要套件(12/18)</vt:lpstr>
      <vt:lpstr>安裝需要套件(12/18)</vt:lpstr>
      <vt:lpstr>安裝需要套件(13/18)</vt:lpstr>
      <vt:lpstr>安裝需要套件(13/18)</vt:lpstr>
      <vt:lpstr>安裝需要套件(14/18)</vt:lpstr>
      <vt:lpstr>安裝需要套件(15/18)</vt:lpstr>
      <vt:lpstr>安裝需要套件(15/18)</vt:lpstr>
      <vt:lpstr>安裝需要套件(16/18)</vt:lpstr>
      <vt:lpstr>安裝需要套件(16/18)</vt:lpstr>
      <vt:lpstr>安裝需要套件(17/18)</vt:lpstr>
      <vt:lpstr>安裝需要套件(17/18)</vt:lpstr>
      <vt:lpstr>安裝需要套件(18/18)</vt:lpstr>
      <vt:lpstr>安裝需要套件(18/18)</vt:lpstr>
      <vt:lpstr>下載NS3模擬軟體 </vt:lpstr>
      <vt:lpstr>下載NS3模擬軟體 (Cont.)</vt:lpstr>
      <vt:lpstr>解壓NS3模擬軟體 </vt:lpstr>
      <vt:lpstr>編譯NS3模擬軟體 </vt:lpstr>
      <vt:lpstr>編譯NS3模擬軟體(Cont.) </vt:lpstr>
      <vt:lpstr>編譯NS3模擬軟體(Cont.) </vt:lpstr>
      <vt:lpstr>編譯NS3模擬軟體(Cont.) </vt:lpstr>
      <vt:lpstr>編譯NS3模擬軟體(Cont.) </vt:lpstr>
      <vt:lpstr>測試NS3模擬軟體 </vt:lpstr>
      <vt:lpstr>測試NS3模擬軟體(Cont.) </vt:lpstr>
      <vt:lpstr>實測LTE模擬程式</vt:lpstr>
      <vt:lpstr>實測LTE模擬程式</vt:lpstr>
      <vt:lpstr>實測LTE模擬程式 (Cont.) </vt:lpstr>
      <vt:lpstr>實測LTE模擬程式(Cont.)</vt:lpstr>
      <vt:lpstr>建置NS3圖形介面模擬程式</vt:lpstr>
      <vt:lpstr>建置NS3圖形介面模擬程式</vt:lpstr>
      <vt:lpstr>執行NS3圖形介面模擬程式</vt:lpstr>
      <vt:lpstr>實測LTE模擬程式</vt:lpstr>
      <vt:lpstr>實測LTE模擬程式(Cont.)</vt:lpstr>
      <vt:lpstr>實測LTE模擬程式(Cont.)</vt:lpstr>
      <vt:lpstr>實測LTE模擬程式(Cont.)</vt:lpstr>
      <vt:lpstr>參考資料</vt:lpstr>
    </vt:vector>
  </TitlesOfParts>
  <Company>My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LTE/SAE網路架構與元件</dc:title>
  <dc:creator>MF Lee</dc:creator>
  <cp:lastModifiedBy>WiMAX</cp:lastModifiedBy>
  <cp:revision>326</cp:revision>
  <dcterms:created xsi:type="dcterms:W3CDTF">2014-09-23T13:20:46Z</dcterms:created>
  <dcterms:modified xsi:type="dcterms:W3CDTF">2016-03-23T09:33:06Z</dcterms:modified>
</cp:coreProperties>
</file>